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79" r:id="rId7"/>
    <p:sldId id="290" r:id="rId8"/>
    <p:sldId id="308" r:id="rId9"/>
    <p:sldId id="311" r:id="rId10"/>
    <p:sldId id="262" r:id="rId11"/>
    <p:sldId id="303" r:id="rId12"/>
    <p:sldId id="307" r:id="rId13"/>
    <p:sldId id="291" r:id="rId14"/>
    <p:sldId id="283" r:id="rId15"/>
    <p:sldId id="304" r:id="rId16"/>
    <p:sldId id="310" r:id="rId17"/>
    <p:sldId id="288" r:id="rId18"/>
    <p:sldId id="309" r:id="rId19"/>
    <p:sldId id="275" r:id="rId20"/>
  </p:sldIdLst>
  <p:sldSz cx="12192000" cy="6858000"/>
  <p:notesSz cx="6858000" cy="9144000"/>
  <p:custDataLst>
    <p:tags r:id="rId22"/>
  </p:custData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7755" autoAdjust="0"/>
  </p:normalViewPr>
  <p:slideViewPr>
    <p:cSldViewPr snapToGrid="0">
      <p:cViewPr varScale="1">
        <p:scale>
          <a:sx n="112" d="100"/>
          <a:sy n="112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248F6-ACF9-4526-97F4-FA32A9321477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7DCFD8F-D580-4B78-8104-2DBD2FD0EF52}">
      <dgm:prSet phldrT="[Szöveg]" phldr="0" custT="1"/>
      <dgm:spPr/>
      <dgm:t>
        <a:bodyPr/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Key areas</a:t>
          </a:r>
        </a:p>
      </dgm:t>
    </dgm:pt>
    <dgm:pt modelId="{BCEB8DB2-03AB-4037-890D-9E4EECCE14A4}" type="parTrans" cxnId="{D4137B7D-CD72-4EE8-961D-A57648151101}">
      <dgm:prSet/>
      <dgm:spPr/>
      <dgm:t>
        <a:bodyPr/>
        <a:lstStyle/>
        <a:p>
          <a:endParaRPr lang="hu-HU"/>
        </a:p>
      </dgm:t>
    </dgm:pt>
    <dgm:pt modelId="{010B31E4-879E-497D-9BAC-48BEC2E84FD8}" type="sibTrans" cxnId="{D4137B7D-CD72-4EE8-961D-A57648151101}">
      <dgm:prSet custT="1"/>
      <dgm:spPr/>
    </dgm:pt>
    <dgm:pt modelId="{F9301BF9-BEF5-4FC2-A1D7-3572F54EEAE1}">
      <dgm:prSet phldrT="[Szöveg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Programming</a:t>
          </a:r>
        </a:p>
      </dgm:t>
    </dgm:pt>
    <dgm:pt modelId="{8EA19F87-C985-4B17-BBD8-E32250116B2F}" type="parTrans" cxnId="{A542C86C-81FA-43B5-8215-56645A4B025F}">
      <dgm:prSet/>
      <dgm:spPr/>
      <dgm:t>
        <a:bodyPr/>
        <a:lstStyle/>
        <a:p>
          <a:endParaRPr lang="hu-HU"/>
        </a:p>
      </dgm:t>
    </dgm:pt>
    <dgm:pt modelId="{73ADC698-AEEE-4341-861F-6ACAF3F8F196}" type="sibTrans" cxnId="{A542C86C-81FA-43B5-8215-56645A4B025F}">
      <dgm:prSet/>
      <dgm:spPr/>
      <dgm:t>
        <a:bodyPr/>
        <a:lstStyle/>
        <a:p>
          <a:endParaRPr lang="hu-HU"/>
        </a:p>
      </dgm:t>
    </dgm:pt>
    <dgm:pt modelId="{529418AE-6AD4-4117-9513-0DC54168E2AD}">
      <dgm:prSet phldrT="[Szöveg]" phldr="0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Network</a:t>
          </a:r>
        </a:p>
      </dgm:t>
    </dgm:pt>
    <dgm:pt modelId="{4FA08447-4195-4199-A1A3-4469EB2749B1}" type="parTrans" cxnId="{87D2FC0A-221D-4C88-B112-1FFD76FD8D1B}">
      <dgm:prSet/>
      <dgm:spPr/>
      <dgm:t>
        <a:bodyPr/>
        <a:lstStyle/>
        <a:p>
          <a:endParaRPr lang="hu-HU"/>
        </a:p>
      </dgm:t>
    </dgm:pt>
    <dgm:pt modelId="{E61C6BB2-8236-4D96-B67C-89AD45365E78}" type="sibTrans" cxnId="{87D2FC0A-221D-4C88-B112-1FFD76FD8D1B}">
      <dgm:prSet/>
      <dgm:spPr/>
      <dgm:t>
        <a:bodyPr/>
        <a:lstStyle/>
        <a:p>
          <a:endParaRPr lang="hu-HU"/>
        </a:p>
      </dgm:t>
    </dgm:pt>
    <dgm:pt modelId="{167D7DB0-03C0-4C07-BB4C-CD2EF1B5A2A8}">
      <dgm:prSet phldrT="[Szöveg]" custT="1"/>
      <dgm:spPr/>
      <dgm:t>
        <a:bodyPr/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Web development</a:t>
          </a:r>
        </a:p>
      </dgm:t>
    </dgm:pt>
    <dgm:pt modelId="{696F829A-5CCC-4049-87A5-03D9586BBE49}" type="parTrans" cxnId="{AEDC3362-F640-4E3A-AF02-59F810779583}">
      <dgm:prSet/>
      <dgm:spPr/>
      <dgm:t>
        <a:bodyPr/>
        <a:lstStyle/>
        <a:p>
          <a:endParaRPr lang="hu-HU"/>
        </a:p>
      </dgm:t>
    </dgm:pt>
    <dgm:pt modelId="{EE88B7D5-73DE-47E4-B756-AF4302FC8941}" type="sibTrans" cxnId="{AEDC3362-F640-4E3A-AF02-59F810779583}">
      <dgm:prSet/>
      <dgm:spPr/>
      <dgm:t>
        <a:bodyPr/>
        <a:lstStyle/>
        <a:p>
          <a:endParaRPr lang="hu-HU"/>
        </a:p>
      </dgm:t>
    </dgm:pt>
    <dgm:pt modelId="{3DFE0B18-FDDB-42B2-99D4-5E6A4A0CEF57}">
      <dgm:prSet phldrT="[Szöveg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Graphics</a:t>
          </a:r>
        </a:p>
      </dgm:t>
    </dgm:pt>
    <dgm:pt modelId="{6AAF3055-98CF-4621-9C53-C280631425CD}" type="parTrans" cxnId="{D8A9F29C-821D-49E1-BEAE-07A839E18035}">
      <dgm:prSet/>
      <dgm:spPr/>
      <dgm:t>
        <a:bodyPr/>
        <a:lstStyle/>
        <a:p>
          <a:endParaRPr lang="hu-HU"/>
        </a:p>
      </dgm:t>
    </dgm:pt>
    <dgm:pt modelId="{AACDE1D8-B4B8-4982-9759-8981FCDCB261}" type="sibTrans" cxnId="{D8A9F29C-821D-49E1-BEAE-07A839E18035}">
      <dgm:prSet/>
      <dgm:spPr/>
      <dgm:t>
        <a:bodyPr/>
        <a:lstStyle/>
        <a:p>
          <a:endParaRPr lang="hu-HU"/>
        </a:p>
      </dgm:t>
    </dgm:pt>
    <dgm:pt modelId="{A532B86F-FDDD-4E72-AC5F-BAC18D64A886}">
      <dgm:prSet phldrT="[Szöveg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Media</a:t>
          </a:r>
        </a:p>
      </dgm:t>
    </dgm:pt>
    <dgm:pt modelId="{FDB85334-AAFE-410E-BBD2-CFB8937C2124}" type="parTrans" cxnId="{802A3908-489C-4EA6-AC90-BE538F7F67D8}">
      <dgm:prSet/>
      <dgm:spPr/>
      <dgm:t>
        <a:bodyPr/>
        <a:lstStyle/>
        <a:p>
          <a:endParaRPr lang="hu-HU"/>
        </a:p>
      </dgm:t>
    </dgm:pt>
    <dgm:pt modelId="{6077476B-2A83-4B1C-B57E-76B404C203BD}" type="sibTrans" cxnId="{802A3908-489C-4EA6-AC90-BE538F7F67D8}">
      <dgm:prSet/>
      <dgm:spPr/>
      <dgm:t>
        <a:bodyPr/>
        <a:lstStyle/>
        <a:p>
          <a:endParaRPr lang="hu-HU"/>
        </a:p>
      </dgm:t>
    </dgm:pt>
    <dgm:pt modelId="{5C8BCCCD-C5A0-42B3-8009-20ABD1F35B62}" type="pres">
      <dgm:prSet presAssocID="{961248F6-ACF9-4526-97F4-FA32A9321477}" presName="composite" presStyleCnt="0">
        <dgm:presLayoutVars>
          <dgm:chMax val="1"/>
          <dgm:dir/>
          <dgm:resizeHandles val="exact"/>
        </dgm:presLayoutVars>
      </dgm:prSet>
      <dgm:spPr/>
    </dgm:pt>
    <dgm:pt modelId="{7823B8C7-6D1C-4C6D-956F-C972E2C1681C}" type="pres">
      <dgm:prSet presAssocID="{D7DCFD8F-D580-4B78-8104-2DBD2FD0EF52}" presName="roof" presStyleLbl="dkBgShp" presStyleIdx="0" presStyleCnt="2"/>
      <dgm:spPr/>
    </dgm:pt>
    <dgm:pt modelId="{5C0DD9D5-37E9-480F-815F-92CFAB79B742}" type="pres">
      <dgm:prSet presAssocID="{D7DCFD8F-D580-4B78-8104-2DBD2FD0EF52}" presName="pillars" presStyleCnt="0"/>
      <dgm:spPr/>
    </dgm:pt>
    <dgm:pt modelId="{3D8231C5-6146-4698-80E6-43EFC30B1954}" type="pres">
      <dgm:prSet presAssocID="{D7DCFD8F-D580-4B78-8104-2DBD2FD0EF52}" presName="pillar1" presStyleLbl="node1" presStyleIdx="0" presStyleCnt="5">
        <dgm:presLayoutVars>
          <dgm:bulletEnabled val="1"/>
        </dgm:presLayoutVars>
      </dgm:prSet>
      <dgm:spPr/>
    </dgm:pt>
    <dgm:pt modelId="{C05D9EF6-3749-4DDD-BC9C-D61B04572628}" type="pres">
      <dgm:prSet presAssocID="{529418AE-6AD4-4117-9513-0DC54168E2AD}" presName="pillarX" presStyleLbl="node1" presStyleIdx="1" presStyleCnt="5">
        <dgm:presLayoutVars>
          <dgm:bulletEnabled val="1"/>
        </dgm:presLayoutVars>
      </dgm:prSet>
      <dgm:spPr/>
    </dgm:pt>
    <dgm:pt modelId="{425802DF-46CD-49D5-8663-0420FE5207F4}" type="pres">
      <dgm:prSet presAssocID="{167D7DB0-03C0-4C07-BB4C-CD2EF1B5A2A8}" presName="pillarX" presStyleLbl="node1" presStyleIdx="2" presStyleCnt="5">
        <dgm:presLayoutVars>
          <dgm:bulletEnabled val="1"/>
        </dgm:presLayoutVars>
      </dgm:prSet>
      <dgm:spPr/>
    </dgm:pt>
    <dgm:pt modelId="{661DD3F8-C787-43D3-9339-9B9A53B9790D}" type="pres">
      <dgm:prSet presAssocID="{3DFE0B18-FDDB-42B2-99D4-5E6A4A0CEF57}" presName="pillarX" presStyleLbl="node1" presStyleIdx="3" presStyleCnt="5">
        <dgm:presLayoutVars>
          <dgm:bulletEnabled val="1"/>
        </dgm:presLayoutVars>
      </dgm:prSet>
      <dgm:spPr/>
    </dgm:pt>
    <dgm:pt modelId="{9EABA907-2301-4C21-8E09-9B146B231C50}" type="pres">
      <dgm:prSet presAssocID="{A532B86F-FDDD-4E72-AC5F-BAC18D64A886}" presName="pillarX" presStyleLbl="node1" presStyleIdx="4" presStyleCnt="5">
        <dgm:presLayoutVars>
          <dgm:bulletEnabled val="1"/>
        </dgm:presLayoutVars>
      </dgm:prSet>
      <dgm:spPr/>
    </dgm:pt>
    <dgm:pt modelId="{7859CF3D-D929-4731-991A-7D64CCA4B96E}" type="pres">
      <dgm:prSet presAssocID="{D7DCFD8F-D580-4B78-8104-2DBD2FD0EF52}" presName="base" presStyleLbl="dkBgShp" presStyleIdx="1" presStyleCnt="2"/>
      <dgm:spPr/>
    </dgm:pt>
  </dgm:ptLst>
  <dgm:cxnLst>
    <dgm:cxn modelId="{802A3908-489C-4EA6-AC90-BE538F7F67D8}" srcId="{D7DCFD8F-D580-4B78-8104-2DBD2FD0EF52}" destId="{A532B86F-FDDD-4E72-AC5F-BAC18D64A886}" srcOrd="4" destOrd="0" parTransId="{FDB85334-AAFE-410E-BBD2-CFB8937C2124}" sibTransId="{6077476B-2A83-4B1C-B57E-76B404C203BD}"/>
    <dgm:cxn modelId="{87D2FC0A-221D-4C88-B112-1FFD76FD8D1B}" srcId="{D7DCFD8F-D580-4B78-8104-2DBD2FD0EF52}" destId="{529418AE-6AD4-4117-9513-0DC54168E2AD}" srcOrd="1" destOrd="0" parTransId="{4FA08447-4195-4199-A1A3-4469EB2749B1}" sibTransId="{E61C6BB2-8236-4D96-B67C-89AD45365E78}"/>
    <dgm:cxn modelId="{E844CC20-0EE5-4663-A904-02C9C03A3B18}" type="presOf" srcId="{3DFE0B18-FDDB-42B2-99D4-5E6A4A0CEF57}" destId="{661DD3F8-C787-43D3-9339-9B9A53B9790D}" srcOrd="0" destOrd="0" presId="urn:microsoft.com/office/officeart/2005/8/layout/hList3"/>
    <dgm:cxn modelId="{7FAF5D36-00FD-41C7-991A-EB840A53E76D}" type="presOf" srcId="{961248F6-ACF9-4526-97F4-FA32A9321477}" destId="{5C8BCCCD-C5A0-42B3-8009-20ABD1F35B62}" srcOrd="0" destOrd="0" presId="urn:microsoft.com/office/officeart/2005/8/layout/hList3"/>
    <dgm:cxn modelId="{DAB4C33D-A145-43BF-940A-09884C76F4D7}" type="presOf" srcId="{F9301BF9-BEF5-4FC2-A1D7-3572F54EEAE1}" destId="{3D8231C5-6146-4698-80E6-43EFC30B1954}" srcOrd="0" destOrd="0" presId="urn:microsoft.com/office/officeart/2005/8/layout/hList3"/>
    <dgm:cxn modelId="{A50AAD49-C12B-4ABB-A98E-77A2670CD8C9}" type="presOf" srcId="{A532B86F-FDDD-4E72-AC5F-BAC18D64A886}" destId="{9EABA907-2301-4C21-8E09-9B146B231C50}" srcOrd="0" destOrd="0" presId="urn:microsoft.com/office/officeart/2005/8/layout/hList3"/>
    <dgm:cxn modelId="{AEDC3362-F640-4E3A-AF02-59F810779583}" srcId="{D7DCFD8F-D580-4B78-8104-2DBD2FD0EF52}" destId="{167D7DB0-03C0-4C07-BB4C-CD2EF1B5A2A8}" srcOrd="2" destOrd="0" parTransId="{696F829A-5CCC-4049-87A5-03D9586BBE49}" sibTransId="{EE88B7D5-73DE-47E4-B756-AF4302FC8941}"/>
    <dgm:cxn modelId="{A542C86C-81FA-43B5-8215-56645A4B025F}" srcId="{D7DCFD8F-D580-4B78-8104-2DBD2FD0EF52}" destId="{F9301BF9-BEF5-4FC2-A1D7-3572F54EEAE1}" srcOrd="0" destOrd="0" parTransId="{8EA19F87-C985-4B17-BBD8-E32250116B2F}" sibTransId="{73ADC698-AEEE-4341-861F-6ACAF3F8F196}"/>
    <dgm:cxn modelId="{359EC979-5E2E-4ABC-9EF2-7F9875C0F994}" type="presOf" srcId="{167D7DB0-03C0-4C07-BB4C-CD2EF1B5A2A8}" destId="{425802DF-46CD-49D5-8663-0420FE5207F4}" srcOrd="0" destOrd="0" presId="urn:microsoft.com/office/officeart/2005/8/layout/hList3"/>
    <dgm:cxn modelId="{D4137B7D-CD72-4EE8-961D-A57648151101}" srcId="{961248F6-ACF9-4526-97F4-FA32A9321477}" destId="{D7DCFD8F-D580-4B78-8104-2DBD2FD0EF52}" srcOrd="0" destOrd="0" parTransId="{BCEB8DB2-03AB-4037-890D-9E4EECCE14A4}" sibTransId="{010B31E4-879E-497D-9BAC-48BEC2E84FD8}"/>
    <dgm:cxn modelId="{F1D30A7F-EC3B-44DA-97F6-76F4096D62E6}" type="presOf" srcId="{529418AE-6AD4-4117-9513-0DC54168E2AD}" destId="{C05D9EF6-3749-4DDD-BC9C-D61B04572628}" srcOrd="0" destOrd="0" presId="urn:microsoft.com/office/officeart/2005/8/layout/hList3"/>
    <dgm:cxn modelId="{D8A9F29C-821D-49E1-BEAE-07A839E18035}" srcId="{D7DCFD8F-D580-4B78-8104-2DBD2FD0EF52}" destId="{3DFE0B18-FDDB-42B2-99D4-5E6A4A0CEF57}" srcOrd="3" destOrd="0" parTransId="{6AAF3055-98CF-4621-9C53-C280631425CD}" sibTransId="{AACDE1D8-B4B8-4982-9759-8981FCDCB261}"/>
    <dgm:cxn modelId="{3B2294D7-770F-4AC4-B3C3-27EB25E641AB}" type="presOf" srcId="{D7DCFD8F-D580-4B78-8104-2DBD2FD0EF52}" destId="{7823B8C7-6D1C-4C6D-956F-C972E2C1681C}" srcOrd="0" destOrd="0" presId="urn:microsoft.com/office/officeart/2005/8/layout/hList3"/>
    <dgm:cxn modelId="{E5D64187-6E93-4726-8B4C-ADDBDD9CBD3A}" type="presParOf" srcId="{5C8BCCCD-C5A0-42B3-8009-20ABD1F35B62}" destId="{7823B8C7-6D1C-4C6D-956F-C972E2C1681C}" srcOrd="0" destOrd="0" presId="urn:microsoft.com/office/officeart/2005/8/layout/hList3"/>
    <dgm:cxn modelId="{9194CCEC-77CF-4DF5-93EE-BDF753E0A201}" type="presParOf" srcId="{5C8BCCCD-C5A0-42B3-8009-20ABD1F35B62}" destId="{5C0DD9D5-37E9-480F-815F-92CFAB79B742}" srcOrd="1" destOrd="0" presId="urn:microsoft.com/office/officeart/2005/8/layout/hList3"/>
    <dgm:cxn modelId="{B0F21BA5-CDA6-4EE4-BF8D-4610131B8A5F}" type="presParOf" srcId="{5C0DD9D5-37E9-480F-815F-92CFAB79B742}" destId="{3D8231C5-6146-4698-80E6-43EFC30B1954}" srcOrd="0" destOrd="0" presId="urn:microsoft.com/office/officeart/2005/8/layout/hList3"/>
    <dgm:cxn modelId="{F423C2FE-3F79-4E17-9845-B8F3BB1137DC}" type="presParOf" srcId="{5C0DD9D5-37E9-480F-815F-92CFAB79B742}" destId="{C05D9EF6-3749-4DDD-BC9C-D61B04572628}" srcOrd="1" destOrd="0" presId="urn:microsoft.com/office/officeart/2005/8/layout/hList3"/>
    <dgm:cxn modelId="{8892E1E7-56CF-418E-902E-328E323C8F8B}" type="presParOf" srcId="{5C0DD9D5-37E9-480F-815F-92CFAB79B742}" destId="{425802DF-46CD-49D5-8663-0420FE5207F4}" srcOrd="2" destOrd="0" presId="urn:microsoft.com/office/officeart/2005/8/layout/hList3"/>
    <dgm:cxn modelId="{43FAA362-0AE2-42F4-901B-C18B669E2853}" type="presParOf" srcId="{5C0DD9D5-37E9-480F-815F-92CFAB79B742}" destId="{661DD3F8-C787-43D3-9339-9B9A53B9790D}" srcOrd="3" destOrd="0" presId="urn:microsoft.com/office/officeart/2005/8/layout/hList3"/>
    <dgm:cxn modelId="{2231AFA0-BA4C-4787-A518-4B8931F0D54F}" type="presParOf" srcId="{5C0DD9D5-37E9-480F-815F-92CFAB79B742}" destId="{9EABA907-2301-4C21-8E09-9B146B231C50}" srcOrd="4" destOrd="0" presId="urn:microsoft.com/office/officeart/2005/8/layout/hList3"/>
    <dgm:cxn modelId="{7329422E-DBF1-4838-B73D-27F6F7CB9F76}" type="presParOf" srcId="{5C8BCCCD-C5A0-42B3-8009-20ABD1F35B62}" destId="{7859CF3D-D929-4731-991A-7D64CCA4B96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3B8C7-6D1C-4C6D-956F-C972E2C1681C}">
      <dsp:nvSpPr>
        <dsp:cNvPr id="0" name=""/>
        <dsp:cNvSpPr/>
      </dsp:nvSpPr>
      <dsp:spPr>
        <a:xfrm>
          <a:off x="0" y="0"/>
          <a:ext cx="6326809" cy="35148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Key areas</a:t>
          </a:r>
        </a:p>
      </dsp:txBody>
      <dsp:txXfrm>
        <a:off x="0" y="0"/>
        <a:ext cx="6326809" cy="351487"/>
      </dsp:txXfrm>
    </dsp:sp>
    <dsp:sp modelId="{3D8231C5-6146-4698-80E6-43EFC30B1954}">
      <dsp:nvSpPr>
        <dsp:cNvPr id="0" name=""/>
        <dsp:cNvSpPr/>
      </dsp:nvSpPr>
      <dsp:spPr>
        <a:xfrm>
          <a:off x="772" y="351487"/>
          <a:ext cx="1265052" cy="738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Programming</a:t>
          </a:r>
        </a:p>
      </dsp:txBody>
      <dsp:txXfrm>
        <a:off x="772" y="351487"/>
        <a:ext cx="1265052" cy="738123"/>
      </dsp:txXfrm>
    </dsp:sp>
    <dsp:sp modelId="{C05D9EF6-3749-4DDD-BC9C-D61B04572628}">
      <dsp:nvSpPr>
        <dsp:cNvPr id="0" name=""/>
        <dsp:cNvSpPr/>
      </dsp:nvSpPr>
      <dsp:spPr>
        <a:xfrm>
          <a:off x="1265825" y="351487"/>
          <a:ext cx="1265052" cy="738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Network</a:t>
          </a:r>
        </a:p>
      </dsp:txBody>
      <dsp:txXfrm>
        <a:off x="1265825" y="351487"/>
        <a:ext cx="1265052" cy="738123"/>
      </dsp:txXfrm>
    </dsp:sp>
    <dsp:sp modelId="{425802DF-46CD-49D5-8663-0420FE5207F4}">
      <dsp:nvSpPr>
        <dsp:cNvPr id="0" name=""/>
        <dsp:cNvSpPr/>
      </dsp:nvSpPr>
      <dsp:spPr>
        <a:xfrm>
          <a:off x="2530878" y="351487"/>
          <a:ext cx="1265052" cy="738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Web development</a:t>
          </a:r>
        </a:p>
      </dsp:txBody>
      <dsp:txXfrm>
        <a:off x="2530878" y="351487"/>
        <a:ext cx="1265052" cy="738123"/>
      </dsp:txXfrm>
    </dsp:sp>
    <dsp:sp modelId="{661DD3F8-C787-43D3-9339-9B9A53B9790D}">
      <dsp:nvSpPr>
        <dsp:cNvPr id="0" name=""/>
        <dsp:cNvSpPr/>
      </dsp:nvSpPr>
      <dsp:spPr>
        <a:xfrm>
          <a:off x="3795930" y="351487"/>
          <a:ext cx="1265052" cy="738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Graphics</a:t>
          </a:r>
        </a:p>
      </dsp:txBody>
      <dsp:txXfrm>
        <a:off x="3795930" y="351487"/>
        <a:ext cx="1265052" cy="738123"/>
      </dsp:txXfrm>
    </dsp:sp>
    <dsp:sp modelId="{9EABA907-2301-4C21-8E09-9B146B231C50}">
      <dsp:nvSpPr>
        <dsp:cNvPr id="0" name=""/>
        <dsp:cNvSpPr/>
      </dsp:nvSpPr>
      <dsp:spPr>
        <a:xfrm>
          <a:off x="5060983" y="351487"/>
          <a:ext cx="1265052" cy="738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Media</a:t>
          </a:r>
        </a:p>
      </dsp:txBody>
      <dsp:txXfrm>
        <a:off x="5060983" y="351487"/>
        <a:ext cx="1265052" cy="738123"/>
      </dsp:txXfrm>
    </dsp:sp>
    <dsp:sp modelId="{7859CF3D-D929-4731-991A-7D64CCA4B96E}">
      <dsp:nvSpPr>
        <dsp:cNvPr id="0" name=""/>
        <dsp:cNvSpPr/>
      </dsp:nvSpPr>
      <dsp:spPr>
        <a:xfrm>
          <a:off x="0" y="1089611"/>
          <a:ext cx="6326809" cy="8201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F97B5-4EB1-45EE-940F-FAF8C1BB37F7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FA412-7DB1-460F-94C3-074B0B5A2E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7700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FA412-7DB1-460F-94C3-074B0B5A2EE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3513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>
                <a:latin typeface="Arial" panose="020B0604020202020204" pitchFamily="34" charset="0"/>
                <a:cs typeface="Arial" panose="020B0604020202020204" pitchFamily="34" charset="0"/>
              </a:rPr>
              <a:t>lllll</a:t>
            </a:r>
            <a:endParaRPr lang="hu-H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FA412-7DB1-460F-94C3-074B0B5A2EE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082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FA412-7DB1-460F-94C3-074B0B5A2EE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053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FA412-7DB1-460F-94C3-074B0B5A2EE3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2219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FA412-7DB1-460F-94C3-074B0B5A2EE3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7534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A412-7DB1-460F-94C3-074B0B5A2EE3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7012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Teachers</a:t>
            </a:r>
            <a:r>
              <a:rPr lang="hu-HU" dirty="0"/>
              <a:t>: </a:t>
            </a:r>
            <a:r>
              <a:rPr lang="hu-HU" dirty="0" err="1"/>
              <a:t>professionals</a:t>
            </a:r>
            <a:r>
              <a:rPr lang="hu-HU" dirty="0"/>
              <a:t>,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entrepreneur</a:t>
            </a:r>
            <a:r>
              <a:rPr lang="hu-HU" dirty="0"/>
              <a:t> </a:t>
            </a:r>
            <a:r>
              <a:rPr lang="hu-HU" dirty="0" err="1"/>
              <a:t>background</a:t>
            </a:r>
            <a:r>
              <a:rPr lang="hu-HU" dirty="0"/>
              <a:t> = </a:t>
            </a:r>
            <a:r>
              <a:rPr lang="hu-HU" dirty="0" err="1"/>
              <a:t>practical</a:t>
            </a:r>
            <a:r>
              <a:rPr lang="hu-HU" dirty="0"/>
              <a:t> </a:t>
            </a:r>
            <a:r>
              <a:rPr lang="hu-HU" dirty="0" err="1"/>
              <a:t>knowledge</a:t>
            </a:r>
            <a:r>
              <a:rPr lang="hu-HU" dirty="0"/>
              <a:t> and </a:t>
            </a:r>
            <a:r>
              <a:rPr lang="hu-HU" dirty="0" err="1"/>
              <a:t>skills</a:t>
            </a:r>
            <a:r>
              <a:rPr lang="hu-HU" dirty="0"/>
              <a:t> </a:t>
            </a:r>
            <a:r>
              <a:rPr lang="hu-HU" dirty="0" err="1"/>
              <a:t>besides</a:t>
            </a:r>
            <a:r>
              <a:rPr lang="hu-HU" dirty="0"/>
              <a:t> </a:t>
            </a:r>
            <a:r>
              <a:rPr lang="hu-HU" dirty="0" err="1"/>
              <a:t>methodology</a:t>
            </a:r>
            <a:r>
              <a:rPr lang="hu-HU" dirty="0"/>
              <a:t>. </a:t>
            </a:r>
            <a:r>
              <a:rPr lang="hu-HU" dirty="0" err="1"/>
              <a:t>Experience</a:t>
            </a:r>
            <a:r>
              <a:rPr lang="hu-HU" dirty="0"/>
              <a:t> in </a:t>
            </a:r>
            <a:r>
              <a:rPr lang="hu-HU" dirty="0" err="1"/>
              <a:t>materials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 </a:t>
            </a:r>
            <a:r>
              <a:rPr lang="hu-HU" dirty="0" err="1"/>
              <a:t>projects</a:t>
            </a:r>
            <a:r>
              <a:rPr lang="hu-HU" dirty="0"/>
              <a:t>- </a:t>
            </a:r>
            <a:r>
              <a:rPr lang="hu-HU" dirty="0" err="1"/>
              <a:t>distant-learning</a:t>
            </a:r>
            <a:r>
              <a:rPr lang="hu-HU" dirty="0"/>
              <a:t> </a:t>
            </a:r>
            <a:r>
              <a:rPr lang="hu-HU" dirty="0" err="1"/>
              <a:t>tutors</a:t>
            </a:r>
            <a:r>
              <a:rPr lang="hu-HU" dirty="0"/>
              <a:t> (Csaba, </a:t>
            </a:r>
            <a:r>
              <a:rPr lang="hu-HU" dirty="0" err="1"/>
              <a:t>Agnes</a:t>
            </a:r>
            <a:r>
              <a:rPr lang="hu-HU" dirty="0"/>
              <a:t>), </a:t>
            </a:r>
            <a:r>
              <a:rPr lang="hu-HU" dirty="0" err="1"/>
              <a:t>expertise</a:t>
            </a:r>
            <a:r>
              <a:rPr lang="hu-HU" dirty="0"/>
              <a:t> in modern </a:t>
            </a:r>
            <a:r>
              <a:rPr lang="hu-HU" dirty="0" err="1"/>
              <a:t>methodologies</a:t>
            </a:r>
            <a:r>
              <a:rPr lang="hu-HU" dirty="0"/>
              <a:t>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FA412-7DB1-460F-94C3-074B0B5A2EE3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253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A412-7DB1-460F-94C3-074B0B5A2EE3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37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099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473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666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68" y="0"/>
            <a:ext cx="2282031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97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404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27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90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11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295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4619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0789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4E789-139D-49BE-81FB-1957DF0D8413}" type="datetimeFigureOut">
              <a:rPr lang="hu-HU" smtClean="0"/>
              <a:t>2021. 12. 01.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BC11E-8340-4584-9898-F7C90935FA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386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7.png"/><Relationship Id="rId10" Type="http://schemas.openxmlformats.org/officeDocument/2006/relationships/diagramData" Target="../diagrams/data1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remontrei-keszthely.h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remontrei-keszthely.h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YhFLDu-OgI?feature=oembed" TargetMode="External"/><Relationship Id="rId4" Type="http://schemas.openxmlformats.org/officeDocument/2006/relationships/hyperlink" Target="https://youtu.be/AYhFLDu-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4358935"/>
            <a:ext cx="12191999" cy="2499065"/>
          </a:xfrm>
        </p:spPr>
        <p:txBody>
          <a:bodyPr>
            <a:normAutofit fontScale="90000"/>
          </a:bodyPr>
          <a:lstStyle/>
          <a:p>
            <a:br>
              <a:rPr lang="hu-HU" sz="4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br>
              <a:rPr lang="hu-HU" sz="4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br>
              <a:rPr lang="hu-HU" sz="4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br>
              <a:rPr lang="hu-HU" sz="4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br>
              <a:rPr lang="hu-HU" sz="4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br>
              <a:rPr lang="hu-HU" sz="4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hu-HU" sz="4400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PREMONSTRATENSIAN VOCATIONAL GRAMMARSCHOOL,  TECHNICAL SCHOOL AND DORMITORY</a:t>
            </a:r>
            <a:br>
              <a:rPr lang="hu-HU" dirty="0">
                <a:solidFill>
                  <a:schemeClr val="accent4"/>
                </a:solidFill>
              </a:rPr>
            </a:br>
            <a:endParaRPr lang="hu-HU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45024" y="6030119"/>
            <a:ext cx="9144000" cy="1655762"/>
          </a:xfrm>
        </p:spPr>
        <p:txBody>
          <a:bodyPr>
            <a:normAutofit/>
          </a:bodyPr>
          <a:lstStyle/>
          <a:p>
            <a:r>
              <a:rPr lang="hu-HU" sz="4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Keszthely</a:t>
            </a:r>
          </a:p>
        </p:txBody>
      </p:sp>
    </p:spTree>
    <p:extLst>
      <p:ext uri="{BB962C8B-B14F-4D97-AF65-F5344CB8AC3E}">
        <p14:creationId xmlns:p14="http://schemas.microsoft.com/office/powerpoint/2010/main" val="1584198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98574" y="300567"/>
            <a:ext cx="6609522" cy="723227"/>
          </a:xfrm>
        </p:spPr>
        <p:txBody>
          <a:bodyPr>
            <a:normAutofit fontScale="90000"/>
          </a:bodyPr>
          <a:lstStyle/>
          <a:p>
            <a:pPr algn="ctr"/>
            <a:r>
              <a:rPr lang="hu-HU" sz="5400" b="1" dirty="0">
                <a:solidFill>
                  <a:schemeClr val="accent5"/>
                </a:solidFill>
              </a:rPr>
              <a:t>IT - </a:t>
            </a:r>
            <a:r>
              <a:rPr lang="hu-HU" sz="5400" b="1" dirty="0" err="1">
                <a:solidFill>
                  <a:schemeClr val="accent5"/>
                </a:solidFill>
              </a:rPr>
              <a:t>infrastructure</a:t>
            </a:r>
            <a:endParaRPr lang="hu-HU" sz="5400" b="1" dirty="0">
              <a:solidFill>
                <a:schemeClr val="accent5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919663" cy="6870035"/>
          </a:xfrm>
        </p:spPr>
      </p:pic>
      <p:cxnSp>
        <p:nvCxnSpPr>
          <p:cNvPr id="6" name="Egyenes összekötő 5"/>
          <p:cNvCxnSpPr/>
          <p:nvPr/>
        </p:nvCxnSpPr>
        <p:spPr>
          <a:xfrm flipV="1">
            <a:off x="2919662" y="1363579"/>
            <a:ext cx="7475622" cy="160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CC7BA3C9-331E-430B-80AD-E6922878F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131" y="2440240"/>
            <a:ext cx="2970414" cy="396055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E34E263-17D7-4A54-A0A0-88F0FBACB261}"/>
              </a:ext>
            </a:extLst>
          </p:cNvPr>
          <p:cNvSpPr txBox="1"/>
          <p:nvPr/>
        </p:nvSpPr>
        <p:spPr>
          <a:xfrm>
            <a:off x="3305264" y="1835341"/>
            <a:ext cx="5597879" cy="497059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hu-HU" sz="3200" b="1" dirty="0" err="1"/>
              <a:t>Infrastructure</a:t>
            </a:r>
            <a:endParaRPr lang="hu-HU" sz="3200" b="1" dirty="0" err="1">
              <a:cs typeface="Calibri"/>
            </a:endParaRPr>
          </a:p>
          <a:p>
            <a:pPr lvl="1"/>
            <a:r>
              <a:rPr lang="hu-HU" sz="2400" dirty="0"/>
              <a:t>RAM:		2x64GB </a:t>
            </a:r>
          </a:p>
          <a:p>
            <a:pPr lvl="1"/>
            <a:r>
              <a:rPr lang="hu-HU" sz="2400" dirty="0"/>
              <a:t>µP: 		2x48 mag</a:t>
            </a:r>
          </a:p>
          <a:p>
            <a:pPr lvl="1"/>
            <a:r>
              <a:rPr lang="hu-HU" sz="2400" dirty="0"/>
              <a:t>HDD: 		10 TB</a:t>
            </a:r>
          </a:p>
          <a:p>
            <a:pPr lvl="1"/>
            <a:endParaRPr lang="hu-HU" sz="2400" dirty="0"/>
          </a:p>
          <a:p>
            <a:pPr lvl="1"/>
            <a:r>
              <a:rPr lang="hu-HU" sz="2400" dirty="0"/>
              <a:t>Internet: 1 </a:t>
            </a:r>
            <a:r>
              <a:rPr lang="hu-HU" sz="2400" dirty="0" err="1"/>
              <a:t>Gb</a:t>
            </a:r>
            <a:r>
              <a:rPr lang="hu-HU" sz="2400" dirty="0"/>
              <a:t>/s</a:t>
            </a:r>
            <a:endParaRPr lang="hu-HU" sz="2400">
              <a:cs typeface="Calibri"/>
            </a:endParaRPr>
          </a:p>
          <a:p>
            <a:pPr lvl="1"/>
            <a:endParaRPr lang="hu-HU" sz="2400" dirty="0"/>
          </a:p>
          <a:p>
            <a:pPr lvl="1"/>
            <a:r>
              <a:rPr lang="hu-HU" sz="2400" dirty="0"/>
              <a:t>Computer </a:t>
            </a:r>
            <a:r>
              <a:rPr lang="hu-HU" sz="2400" dirty="0" err="1"/>
              <a:t>labs</a:t>
            </a:r>
            <a:r>
              <a:rPr lang="hu-HU" sz="2400" dirty="0"/>
              <a:t>: 		2 </a:t>
            </a:r>
            <a:endParaRPr lang="hu-HU"/>
          </a:p>
          <a:p>
            <a:pPr lvl="1"/>
            <a:endParaRPr lang="hu-HU" sz="2400" dirty="0"/>
          </a:p>
          <a:p>
            <a:pPr lvl="1"/>
            <a:r>
              <a:rPr lang="hu-HU" sz="2400" dirty="0"/>
              <a:t>Wifi (</a:t>
            </a:r>
            <a:r>
              <a:rPr lang="hu-HU" sz="2400" dirty="0" err="1"/>
              <a:t>full</a:t>
            </a:r>
            <a:r>
              <a:rPr lang="hu-HU" sz="2400" dirty="0"/>
              <a:t> </a:t>
            </a:r>
            <a:r>
              <a:rPr lang="hu-HU" sz="2400" dirty="0" err="1"/>
              <a:t>coverage</a:t>
            </a:r>
            <a:r>
              <a:rPr lang="hu-HU" sz="2400" dirty="0"/>
              <a:t>)</a:t>
            </a:r>
            <a:endParaRPr lang="hu-HU" sz="2400" dirty="0">
              <a:cs typeface="Calibri"/>
            </a:endParaRPr>
          </a:p>
          <a:p>
            <a:pPr lvl="1"/>
            <a:endParaRPr lang="hu-HU" sz="2400" dirty="0"/>
          </a:p>
          <a:p>
            <a:pPr lvl="1"/>
            <a:r>
              <a:rPr lang="hu-HU" sz="2400" dirty="0" err="1"/>
              <a:t>Virtual</a:t>
            </a:r>
            <a:r>
              <a:rPr lang="hu-HU" sz="2400" dirty="0"/>
              <a:t> </a:t>
            </a:r>
            <a:r>
              <a:rPr lang="hu-HU" sz="2400" dirty="0" err="1"/>
              <a:t>Learning</a:t>
            </a:r>
            <a:r>
              <a:rPr lang="hu-HU" sz="2400" dirty="0"/>
              <a:t> </a:t>
            </a:r>
            <a:r>
              <a:rPr lang="hu-HU" sz="2400" dirty="0" err="1"/>
              <a:t>Environment</a:t>
            </a:r>
            <a:r>
              <a:rPr lang="hu-HU" sz="2400" dirty="0"/>
              <a:t> (</a:t>
            </a:r>
            <a:r>
              <a:rPr lang="hu-HU" sz="2400" dirty="0" err="1"/>
              <a:t>Moodle</a:t>
            </a:r>
            <a:r>
              <a:rPr lang="hu-HU" sz="2400" dirty="0"/>
              <a:t>) </a:t>
            </a:r>
            <a:endParaRPr lang="hu-HU" sz="2400" dirty="0">
              <a:cs typeface="Calibri"/>
            </a:endParaRP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4674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6737F6D-554A-443B-9477-11F372EA7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562" y="4760750"/>
            <a:ext cx="3300942" cy="184302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93D0B8A-E37B-453B-AEB4-1E2D74360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554" y="2217355"/>
            <a:ext cx="1314168" cy="240107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6678" y="35960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hu-HU" sz="4900" b="1" dirty="0">
                <a:solidFill>
                  <a:schemeClr val="accent5"/>
                </a:solidFill>
              </a:rPr>
              <a:t>IT – </a:t>
            </a:r>
            <a:r>
              <a:rPr lang="hu-HU" sz="4900" b="1" dirty="0" err="1">
                <a:solidFill>
                  <a:schemeClr val="accent5"/>
                </a:solidFill>
              </a:rPr>
              <a:t>infrastructure</a:t>
            </a:r>
            <a:r>
              <a:rPr lang="hu-HU" sz="4900" b="1" dirty="0">
                <a:solidFill>
                  <a:schemeClr val="accent5"/>
                </a:solidFill>
              </a:rPr>
              <a:t> / Computer </a:t>
            </a:r>
            <a:r>
              <a:rPr lang="hu-HU" sz="4900" b="1" dirty="0" err="1">
                <a:solidFill>
                  <a:schemeClr val="accent5"/>
                </a:solidFill>
              </a:rPr>
              <a:t>labs</a:t>
            </a:r>
            <a:endParaRPr lang="hu-HU" sz="4900" b="1" dirty="0">
              <a:solidFill>
                <a:schemeClr val="accent5"/>
              </a:solidFill>
            </a:endParaRPr>
          </a:p>
        </p:txBody>
      </p:sp>
      <p:pic>
        <p:nvPicPr>
          <p:cNvPr id="8" name="Kép 7" descr="A képen szöveg, személy, beltéri, fal látható&#10;&#10;Automatikusan generált leírás">
            <a:extLst>
              <a:ext uri="{FF2B5EF4-FFF2-40B4-BE49-F238E27FC236}">
                <a16:creationId xmlns:a16="http://schemas.microsoft.com/office/drawing/2014/main" id="{A95EB035-D55F-453E-AA5F-26C1E468BC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16" y="4733514"/>
            <a:ext cx="2499464" cy="1874597"/>
          </a:xfrm>
          <a:prstGeom prst="rect">
            <a:avLst/>
          </a:prstGeom>
        </p:spPr>
      </p:pic>
      <p:pic>
        <p:nvPicPr>
          <p:cNvPr id="12" name="Kép 11" descr="A képen személy, beltéri, munka, konferenciaterem látható&#10;&#10;Automatikusan generált leírás">
            <a:extLst>
              <a:ext uri="{FF2B5EF4-FFF2-40B4-BE49-F238E27FC236}">
                <a16:creationId xmlns:a16="http://schemas.microsoft.com/office/drawing/2014/main" id="{EFA6D086-A8B4-485F-A70D-723A75C6BD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83" y="4765396"/>
            <a:ext cx="2457368" cy="1843026"/>
          </a:xfrm>
          <a:prstGeom prst="rect">
            <a:avLst/>
          </a:prstGeom>
        </p:spPr>
      </p:pic>
      <p:pic>
        <p:nvPicPr>
          <p:cNvPr id="14" name="Kép 13" descr="A képen szöveg látható&#10;&#10;Automatikusan generált leírás">
            <a:extLst>
              <a:ext uri="{FF2B5EF4-FFF2-40B4-BE49-F238E27FC236}">
                <a16:creationId xmlns:a16="http://schemas.microsoft.com/office/drawing/2014/main" id="{27E401A7-149B-4DF8-A9D0-70B129C9E1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02" y="2217355"/>
            <a:ext cx="3231053" cy="2423290"/>
          </a:xfrm>
          <a:prstGeom prst="rect">
            <a:avLst/>
          </a:prstGeom>
        </p:spPr>
      </p:pic>
      <p:pic>
        <p:nvPicPr>
          <p:cNvPr id="17" name="Kép 16" descr="A képen szöveg, beltéri, fal, padló látható&#10;&#10;Automatikusan generált leírás">
            <a:extLst>
              <a:ext uri="{FF2B5EF4-FFF2-40B4-BE49-F238E27FC236}">
                <a16:creationId xmlns:a16="http://schemas.microsoft.com/office/drawing/2014/main" id="{11449E4D-44BE-445D-B2C7-F1B3A69A00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135" y="2217355"/>
            <a:ext cx="3231053" cy="242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06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98574" y="260493"/>
            <a:ext cx="6609522" cy="723227"/>
          </a:xfrm>
        </p:spPr>
        <p:txBody>
          <a:bodyPr>
            <a:normAutofit fontScale="90000"/>
          </a:bodyPr>
          <a:lstStyle/>
          <a:p>
            <a:pPr algn="ctr"/>
            <a:r>
              <a:rPr lang="hu-HU" sz="6000" b="1" dirty="0">
                <a:solidFill>
                  <a:schemeClr val="accent5"/>
                </a:solidFill>
              </a:rPr>
              <a:t>IT – human </a:t>
            </a:r>
            <a:r>
              <a:rPr lang="hu-HU" sz="6000" b="1" dirty="0" err="1">
                <a:solidFill>
                  <a:schemeClr val="accent5"/>
                </a:solidFill>
              </a:rPr>
              <a:t>resources</a:t>
            </a:r>
            <a:endParaRPr lang="hu-HU" sz="6000" b="1" dirty="0">
              <a:solidFill>
                <a:schemeClr val="accent5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919663" cy="6870035"/>
          </a:xfrm>
        </p:spPr>
      </p:pic>
      <p:cxnSp>
        <p:nvCxnSpPr>
          <p:cNvPr id="6" name="Egyenes összekötő 5"/>
          <p:cNvCxnSpPr/>
          <p:nvPr/>
        </p:nvCxnSpPr>
        <p:spPr>
          <a:xfrm flipV="1">
            <a:off x="2919662" y="1363579"/>
            <a:ext cx="7475622" cy="160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1E34E263-17D7-4A54-A0A0-88F0FBACB261}"/>
              </a:ext>
            </a:extLst>
          </p:cNvPr>
          <p:cNvSpPr txBox="1"/>
          <p:nvPr/>
        </p:nvSpPr>
        <p:spPr>
          <a:xfrm>
            <a:off x="3166654" y="1650227"/>
            <a:ext cx="2557751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hu-HU" sz="2400" b="1" dirty="0">
                <a:cs typeface="Calibri"/>
              </a:rPr>
              <a:t>IT </a:t>
            </a:r>
            <a:r>
              <a:rPr lang="hu-HU" sz="2400" b="1" dirty="0" err="1">
                <a:cs typeface="Calibri"/>
              </a:rPr>
              <a:t>teachers</a:t>
            </a:r>
            <a:endParaRPr lang="hu-HU" sz="2400" b="1" dirty="0">
              <a:cs typeface="Calibri"/>
            </a:endParaRPr>
          </a:p>
          <a:p>
            <a:pPr lvl="1"/>
            <a:r>
              <a:rPr lang="hu-HU" dirty="0" err="1"/>
              <a:t>Full-time</a:t>
            </a:r>
            <a:r>
              <a:rPr lang="hu-HU" dirty="0"/>
              <a:t>: 	4 </a:t>
            </a:r>
            <a:endParaRPr lang="hu-HU" dirty="0">
              <a:cs typeface="Calibri"/>
            </a:endParaRPr>
          </a:p>
          <a:p>
            <a:pPr lvl="1"/>
            <a:r>
              <a:rPr lang="hu-HU" dirty="0"/>
              <a:t>Part-</a:t>
            </a:r>
            <a:r>
              <a:rPr lang="hu-HU" dirty="0" err="1"/>
              <a:t>time</a:t>
            </a:r>
            <a:r>
              <a:rPr lang="hu-HU" dirty="0"/>
              <a:t>: 	2 </a:t>
            </a:r>
            <a:endParaRPr lang="hu-HU" dirty="0">
              <a:cs typeface="Calibri" panose="020F0502020204030204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FB83630-6E84-4B0C-880D-BB0181759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849" y="3444369"/>
            <a:ext cx="1194187" cy="120370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9621633-B613-4309-BD7C-55FBCFC72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230" y="3812777"/>
            <a:ext cx="1093361" cy="1057183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C8EF77D9-A4D1-472A-B400-B4823074F04D}"/>
              </a:ext>
            </a:extLst>
          </p:cNvPr>
          <p:cNvSpPr/>
          <p:nvPr/>
        </p:nvSpPr>
        <p:spPr>
          <a:xfrm>
            <a:off x="3498574" y="4115167"/>
            <a:ext cx="3723070" cy="203132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u-HU" dirty="0"/>
              <a:t>CISCO Networking </a:t>
            </a:r>
            <a:r>
              <a:rPr lang="hu-HU" dirty="0" err="1"/>
              <a:t>Academy</a:t>
            </a:r>
            <a:endParaRPr lang="hu-HU" dirty="0" err="1">
              <a:cs typeface="Calibri"/>
            </a:endParaRPr>
          </a:p>
          <a:p>
            <a:r>
              <a:rPr lang="hu-HU" dirty="0">
                <a:cs typeface="Calibri"/>
              </a:rPr>
              <a:t>John von Neumann Computer Society</a:t>
            </a:r>
          </a:p>
          <a:p>
            <a:endParaRPr lang="hu-HU" dirty="0"/>
          </a:p>
          <a:p>
            <a:r>
              <a:rPr lang="hu-HU" dirty="0"/>
              <a:t>Z-WARE </a:t>
            </a:r>
            <a:r>
              <a:rPr lang="hu-HU" dirty="0" err="1"/>
              <a:t>Informatics</a:t>
            </a:r>
            <a:r>
              <a:rPr lang="hu-HU" dirty="0"/>
              <a:t> </a:t>
            </a:r>
            <a:r>
              <a:rPr lang="hu-HU" dirty="0" err="1"/>
              <a:t>Ltd</a:t>
            </a:r>
            <a:endParaRPr lang="hu-HU" dirty="0" err="1">
              <a:cs typeface="Calibri"/>
            </a:endParaRPr>
          </a:p>
          <a:p>
            <a:r>
              <a:rPr lang="hu-HU" dirty="0" err="1"/>
              <a:t>Mikroháló</a:t>
            </a:r>
            <a:r>
              <a:rPr lang="hu-HU" dirty="0"/>
              <a:t> </a:t>
            </a:r>
            <a:r>
              <a:rPr lang="hu-HU" dirty="0" err="1"/>
              <a:t>Ltd</a:t>
            </a:r>
            <a:endParaRPr lang="hu-HU" dirty="0" err="1">
              <a:cs typeface="Calibri" panose="020F0502020204030204"/>
            </a:endParaRPr>
          </a:p>
          <a:p>
            <a:r>
              <a:rPr lang="hu-HU" dirty="0"/>
              <a:t>Bábelhal </a:t>
            </a:r>
            <a:r>
              <a:rPr lang="hu-HU" dirty="0" err="1"/>
              <a:t>Webstudió</a:t>
            </a:r>
            <a:r>
              <a:rPr lang="hu-HU" dirty="0"/>
              <a:t> </a:t>
            </a:r>
            <a:r>
              <a:rPr lang="hu-HU" dirty="0" err="1"/>
              <a:t>Ltd</a:t>
            </a:r>
            <a:endParaRPr lang="hu-HU" dirty="0" err="1">
              <a:cs typeface="Calibri"/>
            </a:endParaRPr>
          </a:p>
          <a:p>
            <a:r>
              <a:rPr lang="hu-HU" dirty="0"/>
              <a:t>TC </a:t>
            </a:r>
            <a:r>
              <a:rPr lang="hu-HU" dirty="0" err="1"/>
              <a:t>Informatics</a:t>
            </a:r>
            <a:r>
              <a:rPr lang="hu-HU" dirty="0"/>
              <a:t> </a:t>
            </a:r>
            <a:r>
              <a:rPr lang="hu-HU" dirty="0" err="1"/>
              <a:t>Ltd</a:t>
            </a:r>
            <a:endParaRPr lang="hu-HU" dirty="0" err="1">
              <a:cs typeface="Calibri" panose="020F0502020204030204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2061A89-2E6B-4E83-9079-FDCB395FEFC1}"/>
              </a:ext>
            </a:extLst>
          </p:cNvPr>
          <p:cNvSpPr txBox="1"/>
          <p:nvPr/>
        </p:nvSpPr>
        <p:spPr>
          <a:xfrm>
            <a:off x="3166653" y="3424316"/>
            <a:ext cx="289842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hu-HU" sz="2400" b="1" dirty="0">
                <a:cs typeface="Calibri"/>
              </a:rPr>
              <a:t>Professional </a:t>
            </a:r>
            <a:r>
              <a:rPr lang="hu-HU" sz="2400" b="1" dirty="0" err="1">
                <a:cs typeface="Calibri"/>
              </a:rPr>
              <a:t>partners</a:t>
            </a:r>
            <a:endParaRPr lang="hu-HU" sz="2400" b="1" dirty="0" err="1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DEA2C571-A03A-4C26-A8E6-FA6006CEC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3036" y="5332970"/>
            <a:ext cx="1414562" cy="44720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CA65441-9A54-4FC3-91A2-950E4C35A5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35" t="8213" r="5131" b="15544"/>
          <a:stretch/>
        </p:blipFill>
        <p:spPr>
          <a:xfrm>
            <a:off x="7114832" y="5811818"/>
            <a:ext cx="1414561" cy="711022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FA4562D6-6E0D-4644-A096-0B59904C78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42503" y="6299767"/>
            <a:ext cx="2375454" cy="33060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0EAAC58-7427-4BF0-8DC9-B9DBF6C1031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2945" y="4907170"/>
            <a:ext cx="1599799" cy="711021"/>
          </a:xfrm>
          <a:prstGeom prst="rect">
            <a:avLst/>
          </a:prstGeom>
        </p:spPr>
      </p:pic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BA0E1C7A-8B55-4BAE-A3A2-5E3FE0033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490330"/>
              </p:ext>
            </p:extLst>
          </p:nvPr>
        </p:nvGraphicFramePr>
        <p:xfrm>
          <a:off x="5724405" y="1885852"/>
          <a:ext cx="6326809" cy="1171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43773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525B78-18C5-426C-99DE-143D87CA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>
                <a:solidFill>
                  <a:schemeClr val="accent5"/>
                </a:solidFill>
              </a:rPr>
              <a:t>Moodle</a:t>
            </a:r>
            <a:endParaRPr lang="hu-HU" b="1" dirty="0">
              <a:solidFill>
                <a:schemeClr val="accent5"/>
              </a:solidFill>
            </a:endParaRP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D75D76E-851F-4EBC-9F52-396D06219F3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b="4527"/>
          <a:stretch/>
        </p:blipFill>
        <p:spPr bwMode="auto">
          <a:xfrm>
            <a:off x="961668" y="1417251"/>
            <a:ext cx="9460716" cy="5276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3013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 flipH="1">
            <a:off x="0" y="-29681"/>
            <a:ext cx="7935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hlinkClick r:id="rId3"/>
              </a:rPr>
              <a:t>http://premontrei-keszthely.hu</a:t>
            </a:r>
            <a:endParaRPr lang="hu-HU" sz="4000" dirty="0"/>
          </a:p>
        </p:txBody>
      </p:sp>
      <p:pic>
        <p:nvPicPr>
          <p:cNvPr id="12" name="Tartalom helye 8">
            <a:extLst>
              <a:ext uri="{FF2B5EF4-FFF2-40B4-BE49-F238E27FC236}">
                <a16:creationId xmlns:a16="http://schemas.microsoft.com/office/drawing/2014/main" id="{32129BB0-B25D-4031-B94A-4BF5D693CC9F}"/>
              </a:ext>
            </a:extLst>
          </p:cNvPr>
          <p:cNvPicPr/>
          <p:nvPr/>
        </p:nvPicPr>
        <p:blipFill rotWithShape="1">
          <a:blip r:embed="rId4"/>
          <a:srcRect t="4256" r="1190" b="4274"/>
          <a:stretch/>
        </p:blipFill>
        <p:spPr bwMode="auto">
          <a:xfrm>
            <a:off x="403859" y="797242"/>
            <a:ext cx="9854565" cy="60607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7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276613-EE71-4096-AC36-15EA0079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accent5"/>
                </a:solidFill>
              </a:rPr>
              <a:t>Facebook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859C6FE-9E2A-4C59-8FB0-18673915EBE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5079" t="14110" r="15080" b="4527"/>
          <a:stretch/>
        </p:blipFill>
        <p:spPr bwMode="auto">
          <a:xfrm>
            <a:off x="1846556" y="1331650"/>
            <a:ext cx="8229599" cy="5388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3030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67230" y="2592357"/>
            <a:ext cx="6272463" cy="1094707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Thank</a:t>
            </a:r>
            <a:r>
              <a:rPr lang="hu-HU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you</a:t>
            </a:r>
            <a:r>
              <a:rPr lang="hu-HU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hu-HU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your</a:t>
            </a:r>
            <a:r>
              <a:rPr lang="hu-HU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attention</a:t>
            </a:r>
            <a:r>
              <a:rPr lang="hu-HU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!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42"/>
            <a:ext cx="4853830" cy="688644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24014"/>
          <a:stretch/>
        </p:blipFill>
        <p:spPr>
          <a:xfrm>
            <a:off x="-9115" y="1922317"/>
            <a:ext cx="4862945" cy="257694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1169EEB-0137-484A-82BC-7596F2557F8F}"/>
              </a:ext>
            </a:extLst>
          </p:cNvPr>
          <p:cNvSpPr txBox="1"/>
          <p:nvPr/>
        </p:nvSpPr>
        <p:spPr>
          <a:xfrm>
            <a:off x="5567230" y="3965943"/>
            <a:ext cx="6199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http://premontrei-keszthely.hu</a:t>
            </a:r>
            <a:endParaRPr lang="hu-H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97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82" y="3037920"/>
            <a:ext cx="6934874" cy="2850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60928" y="365125"/>
            <a:ext cx="5907438" cy="1325563"/>
          </a:xfrm>
        </p:spPr>
        <p:txBody>
          <a:bodyPr>
            <a:normAutofit/>
          </a:bodyPr>
          <a:lstStyle/>
          <a:p>
            <a:r>
              <a:rPr lang="hu-HU" sz="4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Funding</a:t>
            </a:r>
            <a:r>
              <a:rPr lang="hu-HU" sz="4000" dirty="0">
                <a:solidFill>
                  <a:srgbClr val="0070C0"/>
                </a:solidFill>
                <a:latin typeface="Arial Black" panose="020B0A04020102020204" pitchFamily="34" charset="0"/>
              </a:rPr>
              <a:t>/</a:t>
            </a:r>
            <a:r>
              <a:rPr lang="hu-HU" sz="4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controlling</a:t>
            </a:r>
            <a:r>
              <a:rPr lang="hu-HU" sz="4000" dirty="0">
                <a:solidFill>
                  <a:srgbClr val="0070C0"/>
                </a:solidFill>
                <a:latin typeface="Arial Black" panose="020B0A04020102020204" pitchFamily="34" charset="0"/>
              </a:rPr>
              <a:t> body</a:t>
            </a:r>
          </a:p>
        </p:txBody>
      </p:sp>
      <p:sp>
        <p:nvSpPr>
          <p:cNvPr id="5" name="Téglalap 4"/>
          <p:cNvSpPr/>
          <p:nvPr/>
        </p:nvSpPr>
        <p:spPr>
          <a:xfrm>
            <a:off x="4425293" y="2243761"/>
            <a:ext cx="7612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Norbertine</a:t>
            </a:r>
            <a:r>
              <a:rPr lang="hu-HU" sz="3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600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Abbey</a:t>
            </a:r>
            <a:r>
              <a:rPr lang="hu-HU" sz="3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Csorna</a:t>
            </a:r>
          </a:p>
          <a:p>
            <a:pPr algn="ctr"/>
            <a:endParaRPr lang="hu-HU" sz="36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72" y="14165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7481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27884" y="374736"/>
            <a:ext cx="5514474" cy="1325563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Education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4769151" y="3195863"/>
            <a:ext cx="6913605" cy="30900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hu-HU" sz="3600" dirty="0" err="1"/>
              <a:t>We</a:t>
            </a:r>
            <a:r>
              <a:rPr lang="hu-HU" sz="3600" dirty="0"/>
              <a:t> </a:t>
            </a:r>
            <a:r>
              <a:rPr lang="hu-HU" sz="3600" dirty="0" err="1"/>
              <a:t>not</a:t>
            </a:r>
            <a:r>
              <a:rPr lang="hu-HU" sz="3600" dirty="0"/>
              <a:t> </a:t>
            </a:r>
            <a:r>
              <a:rPr lang="hu-HU" sz="3600" dirty="0" err="1"/>
              <a:t>only</a:t>
            </a:r>
            <a:r>
              <a:rPr lang="hu-HU" sz="3600" dirty="0"/>
              <a:t> </a:t>
            </a:r>
            <a:r>
              <a:rPr lang="hu-HU" sz="3600" dirty="0" err="1"/>
              <a:t>teach</a:t>
            </a:r>
            <a:r>
              <a:rPr lang="hu-HU" sz="3600" dirty="0"/>
              <a:t> </a:t>
            </a:r>
            <a:r>
              <a:rPr lang="hu-HU" sz="3600" dirty="0" err="1"/>
              <a:t>students</a:t>
            </a:r>
            <a:r>
              <a:rPr lang="hu-HU" sz="3600" dirty="0"/>
              <a:t> </a:t>
            </a:r>
            <a:r>
              <a:rPr lang="hu-HU" sz="3600" dirty="0" err="1"/>
              <a:t>but</a:t>
            </a:r>
            <a:r>
              <a:rPr lang="hu-HU" sz="3600" dirty="0"/>
              <a:t> </a:t>
            </a:r>
            <a:r>
              <a:rPr lang="hu-HU" sz="3600" dirty="0" err="1"/>
              <a:t>also</a:t>
            </a:r>
            <a:r>
              <a:rPr lang="hu-HU" sz="3600" dirty="0"/>
              <a:t> </a:t>
            </a:r>
            <a:r>
              <a:rPr lang="hu-HU" sz="3600" dirty="0" err="1"/>
              <a:t>put</a:t>
            </a:r>
            <a:r>
              <a:rPr lang="hu-HU" sz="3600" dirty="0"/>
              <a:t> an </a:t>
            </a:r>
            <a:r>
              <a:rPr lang="hu-HU" sz="3600" dirty="0" err="1"/>
              <a:t>emphasis</a:t>
            </a:r>
            <a:r>
              <a:rPr lang="hu-HU" sz="3600" dirty="0"/>
              <a:t> </a:t>
            </a:r>
            <a:r>
              <a:rPr lang="hu-HU" sz="3600" dirty="0" err="1"/>
              <a:t>on</a:t>
            </a:r>
            <a:r>
              <a:rPr lang="hu-HU" sz="3600" dirty="0"/>
              <a:t> </a:t>
            </a:r>
            <a:r>
              <a:rPr lang="hu-HU" sz="3600" dirty="0" err="1"/>
              <a:t>education</a:t>
            </a:r>
            <a:r>
              <a:rPr lang="hu-HU" sz="3600" dirty="0"/>
              <a:t> and </a:t>
            </a:r>
            <a:r>
              <a:rPr lang="hu-HU" sz="3600" dirty="0" err="1"/>
              <a:t>morals</a:t>
            </a:r>
            <a:r>
              <a:rPr lang="hu-HU" sz="3600" dirty="0"/>
              <a:t>. The </a:t>
            </a:r>
            <a:r>
              <a:rPr lang="hu-HU" sz="3600" dirty="0" err="1"/>
              <a:t>key</a:t>
            </a:r>
            <a:r>
              <a:rPr lang="hu-HU" sz="3600" dirty="0"/>
              <a:t> </a:t>
            </a:r>
            <a:r>
              <a:rPr lang="hu-HU" sz="3600" dirty="0" err="1"/>
              <a:t>values</a:t>
            </a:r>
            <a:r>
              <a:rPr lang="hu-HU" sz="3600" dirty="0"/>
              <a:t> </a:t>
            </a:r>
            <a:r>
              <a:rPr lang="hu-HU" sz="3600" dirty="0" err="1"/>
              <a:t>are</a:t>
            </a:r>
            <a:r>
              <a:rPr lang="hu-HU" sz="3600" dirty="0"/>
              <a:t> </a:t>
            </a:r>
            <a:r>
              <a:rPr lang="hu-HU" sz="3600" dirty="0" err="1"/>
              <a:t>reliability</a:t>
            </a:r>
            <a:r>
              <a:rPr lang="hu-HU" sz="3600" dirty="0"/>
              <a:t> and </a:t>
            </a:r>
            <a:r>
              <a:rPr lang="hu-HU" sz="3600" dirty="0" err="1"/>
              <a:t>the</a:t>
            </a:r>
            <a:r>
              <a:rPr lang="hu-HU" sz="3600" dirty="0"/>
              <a:t> </a:t>
            </a:r>
            <a:r>
              <a:rPr lang="hu-HU" sz="3600" dirty="0" err="1"/>
              <a:t>acceptance</a:t>
            </a:r>
            <a:r>
              <a:rPr lang="hu-HU" sz="3600" dirty="0"/>
              <a:t> of </a:t>
            </a:r>
            <a:r>
              <a:rPr lang="hu-HU" sz="3600" dirty="0" err="1"/>
              <a:t>universal</a:t>
            </a:r>
            <a:r>
              <a:rPr lang="hu-HU" sz="3600" dirty="0"/>
              <a:t> human </a:t>
            </a:r>
            <a:r>
              <a:rPr lang="hu-HU" sz="3600" dirty="0" err="1"/>
              <a:t>values</a:t>
            </a:r>
            <a:r>
              <a:rPr lang="hu-HU" sz="3600" dirty="0"/>
              <a:t>.</a:t>
            </a:r>
          </a:p>
        </p:txBody>
      </p:sp>
      <p:sp>
        <p:nvSpPr>
          <p:cNvPr id="3" name="Téglalap 2"/>
          <p:cNvSpPr/>
          <p:nvPr/>
        </p:nvSpPr>
        <p:spPr>
          <a:xfrm>
            <a:off x="4716019" y="1795383"/>
            <a:ext cx="6941324" cy="1138773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u-HU" sz="4400" dirty="0">
                <a:solidFill>
                  <a:srgbClr val="000000"/>
                </a:solidFill>
                <a:latin typeface="Roboto Slab"/>
              </a:rPr>
              <a:t> '</a:t>
            </a:r>
            <a:r>
              <a:rPr lang="hu-HU" sz="3600" dirty="0" err="1">
                <a:solidFill>
                  <a:srgbClr val="000000"/>
                </a:solidFill>
                <a:latin typeface="Roboto Slab"/>
              </a:rPr>
              <a:t>Prepared</a:t>
            </a:r>
            <a:r>
              <a:rPr lang="hu-HU" sz="3600" dirty="0">
                <a:solidFill>
                  <a:srgbClr val="000000"/>
                </a:solidFill>
                <a:latin typeface="Roboto Slab"/>
              </a:rPr>
              <a:t> </a:t>
            </a:r>
            <a:r>
              <a:rPr lang="hu-HU" sz="3600" dirty="0" err="1">
                <a:solidFill>
                  <a:srgbClr val="000000"/>
                </a:solidFill>
                <a:latin typeface="Roboto Slab"/>
              </a:rPr>
              <a:t>for</a:t>
            </a:r>
            <a:r>
              <a:rPr lang="hu-HU" sz="3600" dirty="0">
                <a:solidFill>
                  <a:srgbClr val="000000"/>
                </a:solidFill>
                <a:latin typeface="Roboto Slab"/>
              </a:rPr>
              <a:t> </a:t>
            </a:r>
            <a:r>
              <a:rPr lang="hu-HU" sz="3600" dirty="0" err="1">
                <a:solidFill>
                  <a:srgbClr val="000000"/>
                </a:solidFill>
                <a:latin typeface="Roboto Slab"/>
              </a:rPr>
              <a:t>every</a:t>
            </a:r>
            <a:r>
              <a:rPr lang="hu-HU" sz="3600" dirty="0">
                <a:solidFill>
                  <a:srgbClr val="000000"/>
                </a:solidFill>
                <a:latin typeface="Roboto Slab"/>
              </a:rPr>
              <a:t> </a:t>
            </a:r>
            <a:r>
              <a:rPr lang="hu-HU" sz="3600" dirty="0" err="1">
                <a:solidFill>
                  <a:srgbClr val="000000"/>
                </a:solidFill>
                <a:latin typeface="Roboto Slab"/>
              </a:rPr>
              <a:t>good</a:t>
            </a:r>
            <a:r>
              <a:rPr lang="hu-HU" sz="3600" dirty="0">
                <a:solidFill>
                  <a:srgbClr val="000000"/>
                </a:solidFill>
                <a:latin typeface="Roboto Slab"/>
              </a:rPr>
              <a:t> </a:t>
            </a:r>
            <a:r>
              <a:rPr lang="hu-HU" sz="3600" dirty="0" err="1">
                <a:solidFill>
                  <a:srgbClr val="000000"/>
                </a:solidFill>
                <a:latin typeface="Roboto Slab"/>
              </a:rPr>
              <a:t>work</a:t>
            </a:r>
            <a:r>
              <a:rPr lang="hu-HU" sz="3600" dirty="0">
                <a:solidFill>
                  <a:srgbClr val="000000"/>
                </a:solidFill>
                <a:latin typeface="Roboto Slab"/>
              </a:rPr>
              <a:t>'</a:t>
            </a:r>
            <a:r>
              <a:rPr lang="hu-HU" sz="4400" dirty="0">
                <a:solidFill>
                  <a:srgbClr val="000000"/>
                </a:solidFill>
                <a:latin typeface="Roboto Slab"/>
              </a:rPr>
              <a:t>.</a:t>
            </a:r>
          </a:p>
          <a:p>
            <a:pPr algn="ctr"/>
            <a:r>
              <a:rPr lang="hu-HU" sz="2400" dirty="0">
                <a:solidFill>
                  <a:srgbClr val="000000"/>
                </a:solidFill>
                <a:latin typeface="Roboto Slab"/>
              </a:rPr>
              <a:t>(„AD OMNE OPUS BONUM PARATI”)</a:t>
            </a:r>
            <a:endParaRPr lang="hu-HU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833"/>
            <a:ext cx="4345897" cy="68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Egyenes összekötő 78"/>
          <p:cNvCxnSpPr>
            <a:cxnSpLocks/>
            <a:stCxn id="8" idx="3"/>
            <a:endCxn id="13" idx="1"/>
          </p:cNvCxnSpPr>
          <p:nvPr/>
        </p:nvCxnSpPr>
        <p:spPr>
          <a:xfrm>
            <a:off x="3600590" y="4012889"/>
            <a:ext cx="1067885" cy="8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gyenes összekötő nyíllal 72"/>
          <p:cNvCxnSpPr/>
          <p:nvPr/>
        </p:nvCxnSpPr>
        <p:spPr>
          <a:xfrm>
            <a:off x="6123318" y="2524271"/>
            <a:ext cx="3914820" cy="2877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>
            <a:stCxn id="7" idx="3"/>
            <a:endCxn id="14" idx="1"/>
          </p:cNvCxnSpPr>
          <p:nvPr/>
        </p:nvCxnSpPr>
        <p:spPr>
          <a:xfrm>
            <a:off x="3606633" y="2382844"/>
            <a:ext cx="527288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nyíllal 60"/>
          <p:cNvCxnSpPr>
            <a:stCxn id="18" idx="2"/>
            <a:endCxn id="19" idx="0"/>
          </p:cNvCxnSpPr>
          <p:nvPr/>
        </p:nvCxnSpPr>
        <p:spPr>
          <a:xfrm flipH="1">
            <a:off x="10920388" y="3149267"/>
            <a:ext cx="8296" cy="5365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0213" y="-12715"/>
            <a:ext cx="10515600" cy="83510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hu-HU" sz="6000" b="1" dirty="0" err="1">
                <a:solidFill>
                  <a:schemeClr val="accent5"/>
                </a:solidFill>
              </a:rPr>
              <a:t>Training</a:t>
            </a:r>
            <a:r>
              <a:rPr lang="hu-HU" sz="6000" b="1" dirty="0">
                <a:solidFill>
                  <a:schemeClr val="accent5"/>
                </a:solidFill>
              </a:rPr>
              <a:t> </a:t>
            </a:r>
            <a:r>
              <a:rPr lang="hu-HU" sz="6000" b="1" dirty="0" err="1">
                <a:solidFill>
                  <a:schemeClr val="accent5"/>
                </a:solidFill>
              </a:rPr>
              <a:t>routes</a:t>
            </a:r>
            <a:r>
              <a:rPr lang="hu-HU" sz="6000" b="1" dirty="0">
                <a:solidFill>
                  <a:schemeClr val="accent5"/>
                </a:solidFill>
              </a:rPr>
              <a:t> in Hungary</a:t>
            </a:r>
          </a:p>
        </p:txBody>
      </p:sp>
      <p:sp>
        <p:nvSpPr>
          <p:cNvPr id="7" name="Téglalap 6"/>
          <p:cNvSpPr/>
          <p:nvPr/>
        </p:nvSpPr>
        <p:spPr>
          <a:xfrm>
            <a:off x="1595059" y="1821184"/>
            <a:ext cx="2011574" cy="1123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Vocational</a:t>
            </a:r>
            <a:r>
              <a:rPr lang="hu-HU" dirty="0"/>
              <a:t> </a:t>
            </a:r>
            <a:r>
              <a:rPr lang="hu-HU" dirty="0" err="1"/>
              <a:t>grammar</a:t>
            </a:r>
            <a:r>
              <a:rPr lang="hu-HU" dirty="0"/>
              <a:t> </a:t>
            </a:r>
            <a:r>
              <a:rPr lang="hu-HU" dirty="0" err="1"/>
              <a:t>school</a:t>
            </a:r>
            <a:endParaRPr lang="hu-HU" dirty="0"/>
          </a:p>
          <a:p>
            <a:pPr algn="ctr"/>
            <a:r>
              <a:rPr lang="hu-HU" dirty="0"/>
              <a:t>4+1 </a:t>
            </a:r>
            <a:r>
              <a:rPr lang="hu-HU" dirty="0" err="1"/>
              <a:t>yrs</a:t>
            </a:r>
            <a:endParaRPr lang="hu-HU" dirty="0"/>
          </a:p>
          <a:p>
            <a:pPr algn="ctr"/>
            <a:r>
              <a:rPr lang="hu-HU" dirty="0"/>
              <a:t>(9-12th. + 13th )</a:t>
            </a:r>
          </a:p>
        </p:txBody>
      </p:sp>
      <p:sp>
        <p:nvSpPr>
          <p:cNvPr id="8" name="Téglalap 7"/>
          <p:cNvSpPr/>
          <p:nvPr/>
        </p:nvSpPr>
        <p:spPr>
          <a:xfrm>
            <a:off x="1589017" y="3415049"/>
            <a:ext cx="2011573" cy="1195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Technical</a:t>
            </a:r>
            <a:r>
              <a:rPr lang="hu-HU" dirty="0"/>
              <a:t> </a:t>
            </a:r>
            <a:r>
              <a:rPr lang="hu-HU" dirty="0" err="1"/>
              <a:t>school</a:t>
            </a:r>
            <a:endParaRPr lang="hu-HU" dirty="0"/>
          </a:p>
          <a:p>
            <a:pPr algn="ctr"/>
            <a:r>
              <a:rPr lang="hu-HU" dirty="0"/>
              <a:t>5 </a:t>
            </a:r>
            <a:r>
              <a:rPr lang="hu-HU" dirty="0" err="1"/>
              <a:t>yrs</a:t>
            </a:r>
            <a:endParaRPr lang="hu-HU" dirty="0"/>
          </a:p>
          <a:p>
            <a:pPr algn="ctr"/>
            <a:r>
              <a:rPr lang="hu-HU" dirty="0"/>
              <a:t>(9-13th)</a:t>
            </a:r>
          </a:p>
        </p:txBody>
      </p:sp>
      <p:sp>
        <p:nvSpPr>
          <p:cNvPr id="9" name="Téglalap 8"/>
          <p:cNvSpPr/>
          <p:nvPr/>
        </p:nvSpPr>
        <p:spPr>
          <a:xfrm>
            <a:off x="1512091" y="5085266"/>
            <a:ext cx="2416971" cy="849937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Vocational</a:t>
            </a:r>
            <a:r>
              <a:rPr lang="hu-HU" dirty="0"/>
              <a:t> </a:t>
            </a:r>
            <a:r>
              <a:rPr lang="hu-HU" dirty="0" err="1"/>
              <a:t>school</a:t>
            </a:r>
            <a:endParaRPr lang="hu-HU" dirty="0"/>
          </a:p>
        </p:txBody>
      </p:sp>
      <p:sp>
        <p:nvSpPr>
          <p:cNvPr id="13" name="Téglalap 12"/>
          <p:cNvSpPr/>
          <p:nvPr/>
        </p:nvSpPr>
        <p:spPr>
          <a:xfrm>
            <a:off x="4668475" y="3416456"/>
            <a:ext cx="2633068" cy="1210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cap="all" dirty="0"/>
              <a:t>VOCATIONAL TECHNICAL EXAM + </a:t>
            </a:r>
            <a:r>
              <a:rPr lang="hu-HU" cap="all" dirty="0" err="1"/>
              <a:t>ordinary</a:t>
            </a:r>
            <a:r>
              <a:rPr lang="hu-HU" cap="all" dirty="0"/>
              <a:t> / </a:t>
            </a:r>
            <a:r>
              <a:rPr lang="hu-HU" cap="all" dirty="0" err="1"/>
              <a:t>advanced</a:t>
            </a:r>
            <a:r>
              <a:rPr lang="hu-HU" cap="all" dirty="0"/>
              <a:t> </a:t>
            </a:r>
            <a:r>
              <a:rPr lang="hu-HU" cap="all" dirty="0" err="1"/>
              <a:t>level</a:t>
            </a:r>
            <a:r>
              <a:rPr lang="hu-HU" cap="all" dirty="0"/>
              <a:t> MATURA</a:t>
            </a:r>
          </a:p>
        </p:txBody>
      </p:sp>
      <p:sp>
        <p:nvSpPr>
          <p:cNvPr id="14" name="Téglalap 13"/>
          <p:cNvSpPr/>
          <p:nvPr/>
        </p:nvSpPr>
        <p:spPr>
          <a:xfrm>
            <a:off x="4133921" y="1821184"/>
            <a:ext cx="1947360" cy="1123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MATURA (</a:t>
            </a:r>
            <a:r>
              <a:rPr lang="hu-HU" dirty="0" err="1"/>
              <a:t>ordinary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advanced</a:t>
            </a:r>
            <a:r>
              <a:rPr lang="hu-HU" dirty="0"/>
              <a:t> </a:t>
            </a:r>
            <a:r>
              <a:rPr lang="hu-HU" dirty="0" err="1"/>
              <a:t>level</a:t>
            </a:r>
            <a:r>
              <a:rPr lang="hu-HU" dirty="0"/>
              <a:t>)</a:t>
            </a:r>
          </a:p>
        </p:txBody>
      </p:sp>
      <p:sp>
        <p:nvSpPr>
          <p:cNvPr id="17" name="Téglalap 16"/>
          <p:cNvSpPr/>
          <p:nvPr/>
        </p:nvSpPr>
        <p:spPr>
          <a:xfrm>
            <a:off x="6675379" y="1808932"/>
            <a:ext cx="2002979" cy="620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5/13 </a:t>
            </a:r>
            <a:r>
              <a:rPr lang="hu-HU" dirty="0" err="1"/>
              <a:t>grade</a:t>
            </a:r>
            <a:endParaRPr lang="hu-HU" dirty="0"/>
          </a:p>
          <a:p>
            <a:pPr algn="ctr"/>
            <a:r>
              <a:rPr lang="hu-HU" dirty="0" err="1"/>
              <a:t>Technical</a:t>
            </a:r>
            <a:r>
              <a:rPr lang="hu-HU" dirty="0"/>
              <a:t> </a:t>
            </a:r>
            <a:r>
              <a:rPr lang="hu-HU" dirty="0" err="1"/>
              <a:t>school</a:t>
            </a:r>
            <a:endParaRPr lang="hu-HU" dirty="0"/>
          </a:p>
        </p:txBody>
      </p:sp>
      <p:sp>
        <p:nvSpPr>
          <p:cNvPr id="18" name="Téglalap 17"/>
          <p:cNvSpPr/>
          <p:nvPr/>
        </p:nvSpPr>
        <p:spPr>
          <a:xfrm>
            <a:off x="10082523" y="2086206"/>
            <a:ext cx="1692321" cy="1063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cap="all" dirty="0" err="1"/>
              <a:t>Higher</a:t>
            </a:r>
            <a:r>
              <a:rPr lang="hu-HU" b="1" cap="all" dirty="0"/>
              <a:t> </a:t>
            </a:r>
            <a:r>
              <a:rPr lang="hu-HU" b="1" cap="all" dirty="0" err="1"/>
              <a:t>education</a:t>
            </a:r>
            <a:endParaRPr lang="hu-HU" b="1" cap="all" dirty="0"/>
          </a:p>
          <a:p>
            <a:pPr algn="ctr"/>
            <a:endParaRPr lang="hu-HU" sz="1600" dirty="0"/>
          </a:p>
        </p:txBody>
      </p:sp>
      <p:sp>
        <p:nvSpPr>
          <p:cNvPr id="19" name="Téglalap 18"/>
          <p:cNvSpPr/>
          <p:nvPr/>
        </p:nvSpPr>
        <p:spPr>
          <a:xfrm>
            <a:off x="10067148" y="3685774"/>
            <a:ext cx="1706479" cy="853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cap="all" dirty="0" err="1"/>
              <a:t>Labour</a:t>
            </a:r>
            <a:r>
              <a:rPr lang="hu-HU" b="1" cap="all" dirty="0"/>
              <a:t> market</a:t>
            </a:r>
          </a:p>
        </p:txBody>
      </p:sp>
      <p:cxnSp>
        <p:nvCxnSpPr>
          <p:cNvPr id="48" name="Egyenes összekötő 47"/>
          <p:cNvCxnSpPr/>
          <p:nvPr/>
        </p:nvCxnSpPr>
        <p:spPr>
          <a:xfrm>
            <a:off x="6123318" y="2722232"/>
            <a:ext cx="1324412" cy="77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églalap 19"/>
          <p:cNvSpPr/>
          <p:nvPr/>
        </p:nvSpPr>
        <p:spPr>
          <a:xfrm>
            <a:off x="41730" y="2649559"/>
            <a:ext cx="872790" cy="1675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Prima-ry</a:t>
            </a:r>
            <a:r>
              <a:rPr lang="hu-HU" dirty="0"/>
              <a:t> </a:t>
            </a:r>
            <a:r>
              <a:rPr lang="hu-HU" dirty="0" err="1"/>
              <a:t>school</a:t>
            </a:r>
            <a:r>
              <a:rPr lang="hu-HU" dirty="0"/>
              <a:t> 8th </a:t>
            </a:r>
            <a:r>
              <a:rPr lang="hu-HU" dirty="0" err="1"/>
              <a:t>grade</a:t>
            </a:r>
            <a:endParaRPr lang="hu-HU" dirty="0"/>
          </a:p>
        </p:txBody>
      </p:sp>
      <p:cxnSp>
        <p:nvCxnSpPr>
          <p:cNvPr id="25" name="Egyenes összekötő nyíllal 24"/>
          <p:cNvCxnSpPr>
            <a:cxnSpLocks/>
            <a:stCxn id="20" idx="3"/>
          </p:cNvCxnSpPr>
          <p:nvPr/>
        </p:nvCxnSpPr>
        <p:spPr>
          <a:xfrm flipV="1">
            <a:off x="914520" y="3034571"/>
            <a:ext cx="309394" cy="4529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>
            <a:cxnSpLocks/>
            <a:endCxn id="9" idx="1"/>
          </p:cNvCxnSpPr>
          <p:nvPr/>
        </p:nvCxnSpPr>
        <p:spPr>
          <a:xfrm>
            <a:off x="1199796" y="5470276"/>
            <a:ext cx="312295" cy="39959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>
            <a:endCxn id="7" idx="1"/>
          </p:cNvCxnSpPr>
          <p:nvPr/>
        </p:nvCxnSpPr>
        <p:spPr>
          <a:xfrm>
            <a:off x="1242317" y="2377370"/>
            <a:ext cx="352742" cy="54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/>
          <p:cNvCxnSpPr/>
          <p:nvPr/>
        </p:nvCxnSpPr>
        <p:spPr>
          <a:xfrm flipH="1" flipV="1">
            <a:off x="1213128" y="2292760"/>
            <a:ext cx="8240" cy="15894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64"/>
          <p:cNvCxnSpPr/>
          <p:nvPr/>
        </p:nvCxnSpPr>
        <p:spPr>
          <a:xfrm flipV="1">
            <a:off x="9774407" y="2865847"/>
            <a:ext cx="0" cy="833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gyenes összekötő nyíllal 82"/>
          <p:cNvCxnSpPr/>
          <p:nvPr/>
        </p:nvCxnSpPr>
        <p:spPr>
          <a:xfrm>
            <a:off x="7308987" y="4325511"/>
            <a:ext cx="2770086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gyenes összekötő 87"/>
          <p:cNvCxnSpPr/>
          <p:nvPr/>
        </p:nvCxnSpPr>
        <p:spPr>
          <a:xfrm flipH="1">
            <a:off x="1213128" y="3882227"/>
            <a:ext cx="8241" cy="1864202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 flipH="1" flipV="1">
            <a:off x="9192064" y="2352018"/>
            <a:ext cx="12381" cy="1516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gyenes összekötő nyíllal 105"/>
          <p:cNvCxnSpPr/>
          <p:nvPr/>
        </p:nvCxnSpPr>
        <p:spPr>
          <a:xfrm>
            <a:off x="9192064" y="3868643"/>
            <a:ext cx="88700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Egyenes összekötő nyíllal 111"/>
          <p:cNvCxnSpPr/>
          <p:nvPr/>
        </p:nvCxnSpPr>
        <p:spPr>
          <a:xfrm flipV="1">
            <a:off x="9774407" y="2874992"/>
            <a:ext cx="263731" cy="1426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gyenes összekötő nyíllal 125"/>
          <p:cNvCxnSpPr/>
          <p:nvPr/>
        </p:nvCxnSpPr>
        <p:spPr>
          <a:xfrm>
            <a:off x="7458280" y="4061492"/>
            <a:ext cx="2620793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gyenes összekötő 132"/>
          <p:cNvCxnSpPr/>
          <p:nvPr/>
        </p:nvCxnSpPr>
        <p:spPr>
          <a:xfrm flipV="1">
            <a:off x="7308987" y="3691511"/>
            <a:ext cx="2465420" cy="23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gyenes összekötő 134"/>
          <p:cNvCxnSpPr/>
          <p:nvPr/>
        </p:nvCxnSpPr>
        <p:spPr>
          <a:xfrm flipV="1">
            <a:off x="7464238" y="2747305"/>
            <a:ext cx="3587" cy="1314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nyíllal 136"/>
          <p:cNvCxnSpPr/>
          <p:nvPr/>
        </p:nvCxnSpPr>
        <p:spPr>
          <a:xfrm>
            <a:off x="8686430" y="2185018"/>
            <a:ext cx="1374199" cy="1422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églalap 58"/>
          <p:cNvSpPr/>
          <p:nvPr/>
        </p:nvSpPr>
        <p:spPr>
          <a:xfrm>
            <a:off x="1550168" y="758071"/>
            <a:ext cx="2134134" cy="895334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secondary</a:t>
            </a:r>
            <a:r>
              <a:rPr lang="hu-HU" dirty="0"/>
              <a:t> </a:t>
            </a:r>
            <a:r>
              <a:rPr lang="hu-HU" dirty="0" err="1"/>
              <a:t>grammar</a:t>
            </a:r>
            <a:r>
              <a:rPr lang="hu-HU" dirty="0"/>
              <a:t> </a:t>
            </a:r>
            <a:r>
              <a:rPr lang="hu-HU" dirty="0" err="1"/>
              <a:t>school</a:t>
            </a:r>
            <a:endParaRPr lang="hu-HU" dirty="0"/>
          </a:p>
        </p:txBody>
      </p:sp>
      <p:cxnSp>
        <p:nvCxnSpPr>
          <p:cNvPr id="21" name="Egyenes összekötő 20"/>
          <p:cNvCxnSpPr/>
          <p:nvPr/>
        </p:nvCxnSpPr>
        <p:spPr>
          <a:xfrm flipH="1" flipV="1">
            <a:off x="1179915" y="1083597"/>
            <a:ext cx="24437" cy="1197734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cxnSpLocks/>
            <a:endCxn id="59" idx="1"/>
          </p:cNvCxnSpPr>
          <p:nvPr/>
        </p:nvCxnSpPr>
        <p:spPr>
          <a:xfrm>
            <a:off x="1223914" y="1138903"/>
            <a:ext cx="326254" cy="66835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nyíllal 70"/>
          <p:cNvCxnSpPr/>
          <p:nvPr/>
        </p:nvCxnSpPr>
        <p:spPr>
          <a:xfrm>
            <a:off x="1254449" y="3882227"/>
            <a:ext cx="345279" cy="45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>
            <a:endCxn id="17" idx="1"/>
          </p:cNvCxnSpPr>
          <p:nvPr/>
        </p:nvCxnSpPr>
        <p:spPr>
          <a:xfrm>
            <a:off x="6095062" y="2109323"/>
            <a:ext cx="580317" cy="10101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>
            <a:off x="8672597" y="2371992"/>
            <a:ext cx="539868" cy="2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65745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0E620A-FF06-4AD6-BBC9-2BBC9B0E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" y="18255"/>
            <a:ext cx="10515600" cy="1325563"/>
          </a:xfrm>
        </p:spPr>
        <p:txBody>
          <a:bodyPr>
            <a:normAutofit/>
          </a:bodyPr>
          <a:lstStyle/>
          <a:p>
            <a:r>
              <a:rPr lang="hu-HU" sz="5400" b="1" dirty="0" err="1">
                <a:solidFill>
                  <a:srgbClr val="0070C0"/>
                </a:solidFill>
              </a:rPr>
              <a:t>Our</a:t>
            </a:r>
            <a:r>
              <a:rPr lang="hu-HU" sz="5400" b="1" dirty="0">
                <a:solidFill>
                  <a:srgbClr val="0070C0"/>
                </a:solidFill>
              </a:rPr>
              <a:t> </a:t>
            </a:r>
            <a:r>
              <a:rPr lang="hu-HU" sz="5400" b="1" dirty="0" err="1">
                <a:solidFill>
                  <a:srgbClr val="0070C0"/>
                </a:solidFill>
              </a:rPr>
              <a:t>school</a:t>
            </a:r>
            <a:endParaRPr lang="hu-HU" sz="5400" b="1" dirty="0">
              <a:solidFill>
                <a:srgbClr val="0070C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344C49-C417-4EBA-87CC-AA34AC198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83" y="1559811"/>
            <a:ext cx="11440633" cy="4351338"/>
          </a:xfrm>
        </p:spPr>
        <p:txBody>
          <a:bodyPr>
            <a:normAutofit/>
          </a:bodyPr>
          <a:lstStyle/>
          <a:p>
            <a:r>
              <a:rPr lang="hu-HU" sz="3600" dirty="0" err="1"/>
              <a:t>Vocational</a:t>
            </a:r>
            <a:r>
              <a:rPr lang="hu-HU" sz="3600" dirty="0"/>
              <a:t> </a:t>
            </a:r>
            <a:r>
              <a:rPr lang="hu-HU" sz="3600" dirty="0" err="1"/>
              <a:t>grammar</a:t>
            </a:r>
            <a:r>
              <a:rPr lang="hu-HU" sz="3600" dirty="0"/>
              <a:t> </a:t>
            </a:r>
            <a:r>
              <a:rPr lang="hu-HU" sz="3600" dirty="0" err="1"/>
              <a:t>school</a:t>
            </a:r>
            <a:r>
              <a:rPr lang="hu-HU" sz="3600" dirty="0"/>
              <a:t> AND </a:t>
            </a:r>
            <a:r>
              <a:rPr lang="hu-HU" sz="3600" dirty="0" err="1"/>
              <a:t>technical</a:t>
            </a:r>
            <a:r>
              <a:rPr lang="hu-HU" sz="3600" dirty="0"/>
              <a:t> </a:t>
            </a:r>
            <a:r>
              <a:rPr lang="hu-HU" sz="3600" dirty="0" err="1"/>
              <a:t>school</a:t>
            </a:r>
            <a:endParaRPr lang="hu-HU" sz="3600" dirty="0"/>
          </a:p>
          <a:p>
            <a:r>
              <a:rPr lang="hu-HU" sz="3600" dirty="0" err="1"/>
              <a:t>Relaitively</a:t>
            </a:r>
            <a:r>
              <a:rPr lang="hu-HU" sz="3600" dirty="0"/>
              <a:t> </a:t>
            </a:r>
            <a:r>
              <a:rPr lang="hu-HU" sz="3600" dirty="0" err="1"/>
              <a:t>new</a:t>
            </a:r>
            <a:r>
              <a:rPr lang="hu-HU" sz="3600" dirty="0"/>
              <a:t>, has </a:t>
            </a:r>
            <a:r>
              <a:rPr lang="hu-HU" sz="3600" dirty="0" err="1"/>
              <a:t>been</a:t>
            </a:r>
            <a:r>
              <a:rPr lang="hu-HU" sz="3600" dirty="0"/>
              <a:t> </a:t>
            </a:r>
            <a:r>
              <a:rPr lang="hu-HU" sz="3600" dirty="0" err="1"/>
              <a:t>operating</a:t>
            </a:r>
            <a:r>
              <a:rPr lang="hu-HU" sz="3600" dirty="0"/>
              <a:t> in </a:t>
            </a:r>
            <a:r>
              <a:rPr lang="hu-HU" sz="3600" dirty="0" err="1"/>
              <a:t>this</a:t>
            </a:r>
            <a:r>
              <a:rPr lang="hu-HU" sz="3600" dirty="0"/>
              <a:t> </a:t>
            </a:r>
            <a:r>
              <a:rPr lang="hu-HU" sz="3600" dirty="0" err="1"/>
              <a:t>form</a:t>
            </a:r>
            <a:r>
              <a:rPr lang="hu-HU" sz="3600" dirty="0"/>
              <a:t> </a:t>
            </a:r>
            <a:r>
              <a:rPr lang="hu-HU" sz="3600" dirty="0" err="1"/>
              <a:t>since</a:t>
            </a:r>
            <a:r>
              <a:rPr lang="hu-HU" sz="3600" dirty="0"/>
              <a:t> 2017</a:t>
            </a:r>
          </a:p>
          <a:p>
            <a:r>
              <a:rPr lang="hu-HU" sz="3600" dirty="0" err="1"/>
              <a:t>Small</a:t>
            </a:r>
            <a:r>
              <a:rPr lang="hu-HU" sz="3600" dirty="0"/>
              <a:t>, </a:t>
            </a:r>
            <a:r>
              <a:rPr lang="hu-HU" sz="3600" dirty="0" err="1"/>
              <a:t>with</a:t>
            </a:r>
            <a:r>
              <a:rPr lang="hu-HU" sz="3600" dirty="0"/>
              <a:t> a </a:t>
            </a:r>
            <a:r>
              <a:rPr lang="hu-HU" sz="3600" dirty="0" err="1"/>
              <a:t>family</a:t>
            </a:r>
            <a:r>
              <a:rPr lang="hu-HU" sz="3600" dirty="0"/>
              <a:t> </a:t>
            </a:r>
            <a:r>
              <a:rPr lang="hu-HU" sz="3600" dirty="0" err="1"/>
              <a:t>atmosphere</a:t>
            </a:r>
            <a:r>
              <a:rPr lang="hu-HU" sz="3600" dirty="0"/>
              <a:t> </a:t>
            </a:r>
          </a:p>
          <a:p>
            <a:pPr marL="0" indent="0">
              <a:buNone/>
            </a:pPr>
            <a:r>
              <a:rPr lang="hu-HU" sz="3600" dirty="0"/>
              <a:t>	200 </a:t>
            </a:r>
            <a:r>
              <a:rPr lang="hu-HU" sz="3600" dirty="0" err="1"/>
              <a:t>students</a:t>
            </a:r>
            <a:r>
              <a:rPr lang="hu-HU" sz="3600" dirty="0"/>
              <a:t>, </a:t>
            </a:r>
            <a:r>
              <a:rPr lang="hu-HU" sz="3600" dirty="0" err="1"/>
              <a:t>specialized</a:t>
            </a:r>
            <a:r>
              <a:rPr lang="hu-HU" sz="3600" dirty="0"/>
              <a:t> in 3 </a:t>
            </a:r>
            <a:r>
              <a:rPr lang="hu-HU" sz="3600" dirty="0" err="1"/>
              <a:t>fields</a:t>
            </a:r>
            <a:endParaRPr lang="hu-HU" sz="3600" dirty="0"/>
          </a:p>
          <a:p>
            <a:pPr marL="0" indent="0">
              <a:buNone/>
            </a:pPr>
            <a:r>
              <a:rPr lang="hu-HU" sz="3600" dirty="0"/>
              <a:t>	19 </a:t>
            </a:r>
            <a:r>
              <a:rPr lang="hu-HU" sz="3600" dirty="0" err="1"/>
              <a:t>full</a:t>
            </a:r>
            <a:r>
              <a:rPr lang="hu-HU" sz="3600" dirty="0"/>
              <a:t> </a:t>
            </a:r>
            <a:r>
              <a:rPr lang="hu-HU" sz="3600" dirty="0" err="1"/>
              <a:t>time</a:t>
            </a:r>
            <a:r>
              <a:rPr lang="hu-HU" sz="3600" dirty="0"/>
              <a:t>  + 9 part-</a:t>
            </a:r>
            <a:r>
              <a:rPr lang="hu-HU" sz="3600" dirty="0" err="1"/>
              <a:t>time</a:t>
            </a:r>
            <a:r>
              <a:rPr lang="hu-HU" sz="3600" dirty="0"/>
              <a:t> </a:t>
            </a:r>
            <a:r>
              <a:rPr lang="hu-HU" sz="3600" dirty="0" err="1"/>
              <a:t>teachers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70336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DF6D03-5D20-4237-9583-88EDA058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1036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Premontrei</a:t>
            </a:r>
            <a:r>
              <a:rPr lang="hu-HU" sz="3200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,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 Keszthely</a:t>
            </a:r>
            <a:endParaRPr lang="hu-HU" sz="3200" dirty="0">
              <a:solidFill>
                <a:schemeClr val="accent1">
                  <a:lumMod val="75000"/>
                </a:schemeClr>
              </a:solidFill>
              <a:latin typeface="Arial Black"/>
            </a:endParaRPr>
          </a:p>
        </p:txBody>
      </p:sp>
      <p:pic>
        <p:nvPicPr>
          <p:cNvPr id="4" name="Online médiaelem 3" title="Premontrei Keszthely_short film in ENG">
            <a:hlinkClick r:id="" action="ppaction://media"/>
            <a:extLst>
              <a:ext uri="{FF2B5EF4-FFF2-40B4-BE49-F238E27FC236}">
                <a16:creationId xmlns:a16="http://schemas.microsoft.com/office/drawing/2014/main" id="{0852414E-7577-4159-A87B-8C978408683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5815" y="580878"/>
            <a:ext cx="10720369" cy="605741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D88587B-4FC5-488F-9B35-23B9A2C22391}"/>
              </a:ext>
            </a:extLst>
          </p:cNvPr>
          <p:cNvSpPr txBox="1"/>
          <p:nvPr/>
        </p:nvSpPr>
        <p:spPr>
          <a:xfrm>
            <a:off x="5029201" y="70516"/>
            <a:ext cx="6166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(video)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6937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u-HU" sz="3200" dirty="0" err="1">
                <a:solidFill>
                  <a:schemeClr val="accent1">
                    <a:lumMod val="75000"/>
                  </a:schemeClr>
                </a:solidFill>
                <a:latin typeface="Arial Black"/>
              </a:rPr>
              <a:t>Why</a:t>
            </a:r>
            <a:r>
              <a:rPr lang="hu-HU" sz="3200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 </a:t>
            </a:r>
            <a:r>
              <a:rPr lang="hu-HU" sz="3200" dirty="0" err="1">
                <a:solidFill>
                  <a:schemeClr val="accent1">
                    <a:lumMod val="75000"/>
                  </a:schemeClr>
                </a:solidFill>
                <a:latin typeface="Arial Black"/>
              </a:rPr>
              <a:t>us</a:t>
            </a:r>
            <a:r>
              <a:rPr lang="hu-HU" sz="3200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?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90688"/>
            <a:ext cx="12192000" cy="4960396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9051" y="2088485"/>
            <a:ext cx="10654749" cy="395080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hu-HU" sz="3600" dirty="0" err="1"/>
              <a:t>Our</a:t>
            </a:r>
            <a:r>
              <a:rPr lang="hu-HU" sz="3600" dirty="0"/>
              <a:t> </a:t>
            </a:r>
            <a:r>
              <a:rPr lang="hu-HU" sz="3600" dirty="0" err="1"/>
              <a:t>vocational</a:t>
            </a:r>
            <a:r>
              <a:rPr lang="hu-HU" sz="3600" dirty="0"/>
              <a:t> </a:t>
            </a:r>
            <a:r>
              <a:rPr lang="hu-HU" sz="3600" dirty="0" err="1"/>
              <a:t>trainings</a:t>
            </a:r>
            <a:r>
              <a:rPr lang="hu-HU" sz="3600" dirty="0"/>
              <a:t> </a:t>
            </a:r>
            <a:r>
              <a:rPr lang="hu-HU" sz="3600" dirty="0" err="1"/>
              <a:t>are</a:t>
            </a:r>
            <a:r>
              <a:rPr lang="hu-HU" sz="3600" dirty="0"/>
              <a:t> </a:t>
            </a:r>
            <a:r>
              <a:rPr lang="hu-HU" sz="3600" dirty="0" err="1"/>
              <a:t>held</a:t>
            </a:r>
            <a:r>
              <a:rPr lang="hu-HU" sz="3600" dirty="0"/>
              <a:t> </a:t>
            </a:r>
            <a:r>
              <a:rPr lang="hu-HU" sz="3600" dirty="0" err="1"/>
              <a:t>by</a:t>
            </a:r>
            <a:r>
              <a:rPr lang="hu-HU" sz="3600" dirty="0"/>
              <a:t> </a:t>
            </a:r>
            <a:r>
              <a:rPr lang="hu-HU" sz="3600" dirty="0" err="1"/>
              <a:t>professionals</a:t>
            </a:r>
            <a:r>
              <a:rPr lang="hu-HU" sz="3600" dirty="0"/>
              <a:t>, </a:t>
            </a:r>
            <a:r>
              <a:rPr lang="hu-HU" sz="3600" dirty="0" err="1"/>
              <a:t>colleagues</a:t>
            </a:r>
            <a:r>
              <a:rPr lang="hu-HU" sz="3600" dirty="0"/>
              <a:t> </a:t>
            </a:r>
            <a:r>
              <a:rPr lang="hu-HU" sz="3600" dirty="0" err="1"/>
              <a:t>from</a:t>
            </a:r>
            <a:r>
              <a:rPr lang="hu-HU" sz="3600" dirty="0"/>
              <a:t> </a:t>
            </a:r>
            <a:r>
              <a:rPr lang="hu-HU" sz="3600" dirty="0" err="1"/>
              <a:t>the</a:t>
            </a:r>
            <a:r>
              <a:rPr lang="hu-HU" sz="3600" dirty="0"/>
              <a:t> </a:t>
            </a:r>
            <a:r>
              <a:rPr lang="hu-HU" sz="3600" dirty="0" err="1"/>
              <a:t>field</a:t>
            </a:r>
            <a:endParaRPr lang="hu-HU" sz="3600" dirty="0" err="1">
              <a:cs typeface="Calibri"/>
            </a:endParaRPr>
          </a:p>
          <a:p>
            <a:pPr>
              <a:spcBef>
                <a:spcPts val="0"/>
              </a:spcBef>
            </a:pPr>
            <a:r>
              <a:rPr lang="hu-HU" sz="4000" b="1" dirty="0" err="1">
                <a:solidFill>
                  <a:schemeClr val="accent1">
                    <a:lumMod val="75000"/>
                  </a:schemeClr>
                </a:solidFill>
              </a:rPr>
              <a:t>Marketable</a:t>
            </a: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hu-HU" sz="4000" b="1" dirty="0" err="1">
                <a:solidFill>
                  <a:schemeClr val="accent1">
                    <a:lumMod val="75000"/>
                  </a:schemeClr>
                </a:solidFill>
              </a:rPr>
              <a:t>professions</a:t>
            </a: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hu-HU" sz="36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hu-HU" sz="3600" b="1" dirty="0" err="1">
                <a:solidFill>
                  <a:schemeClr val="accent1">
                    <a:lumMod val="75000"/>
                  </a:schemeClr>
                </a:solidFill>
              </a:rPr>
              <a:t>good</a:t>
            </a:r>
            <a:r>
              <a:rPr lang="hu-H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3600" b="1" dirty="0" err="1">
                <a:solidFill>
                  <a:schemeClr val="accent1">
                    <a:lumMod val="75000"/>
                  </a:schemeClr>
                </a:solidFill>
              </a:rPr>
              <a:t>salaries</a:t>
            </a:r>
            <a:endParaRPr lang="hu-HU" sz="3600" dirty="0" err="1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hu-HU" sz="4000" b="1" dirty="0" err="1">
                <a:solidFill>
                  <a:schemeClr val="accent1">
                    <a:lumMod val="75000"/>
                  </a:schemeClr>
                </a:solidFill>
              </a:rPr>
              <a:t>Practice-based</a:t>
            </a: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4000" b="1" dirty="0" err="1">
                <a:solidFill>
                  <a:schemeClr val="accent1">
                    <a:lumMod val="75000"/>
                  </a:schemeClr>
                </a:solidFill>
              </a:rPr>
              <a:t>lessons</a:t>
            </a:r>
            <a:endParaRPr lang="hu-HU" sz="3600" b="1" dirty="0" err="1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>
              <a:spcBef>
                <a:spcPts val="0"/>
              </a:spcBef>
            </a:pPr>
            <a:r>
              <a:rPr lang="hu-HU" sz="4000" b="1" dirty="0" err="1">
                <a:solidFill>
                  <a:schemeClr val="accent1">
                    <a:lumMod val="75000"/>
                  </a:schemeClr>
                </a:solidFill>
              </a:rPr>
              <a:t>Effective</a:t>
            </a: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4000" b="1" dirty="0" err="1">
                <a:solidFill>
                  <a:schemeClr val="accent1">
                    <a:lumMod val="75000"/>
                  </a:schemeClr>
                </a:solidFill>
              </a:rPr>
              <a:t>education</a:t>
            </a: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hu-HU" sz="4000" b="1" dirty="0" err="1">
                <a:solidFill>
                  <a:schemeClr val="accent1">
                    <a:lumMod val="75000"/>
                  </a:schemeClr>
                </a:solidFill>
              </a:rPr>
              <a:t>small</a:t>
            </a: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4000" b="1" dirty="0" err="1">
                <a:solidFill>
                  <a:schemeClr val="accent1">
                    <a:lumMod val="75000"/>
                  </a:schemeClr>
                </a:solidFill>
              </a:rPr>
              <a:t>groups</a:t>
            </a:r>
            <a:r>
              <a:rPr lang="hu-HU" sz="3600" dirty="0"/>
              <a:t> </a:t>
            </a:r>
            <a:endParaRPr lang="hu-HU" sz="3600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hu-HU" sz="3600" dirty="0" err="1">
                <a:cs typeface="Calibri"/>
              </a:rPr>
              <a:t>Study-on</a:t>
            </a:r>
            <a:r>
              <a:rPr lang="hu-HU" sz="3600" dirty="0">
                <a:cs typeface="Calibri"/>
              </a:rPr>
              <a:t> </a:t>
            </a:r>
            <a:r>
              <a:rPr lang="hu-HU" sz="3600" dirty="0" err="1">
                <a:cs typeface="Calibri"/>
              </a:rPr>
              <a:t>opportunities</a:t>
            </a:r>
          </a:p>
          <a:p>
            <a:pPr>
              <a:spcBef>
                <a:spcPts val="0"/>
              </a:spcBef>
            </a:pPr>
            <a:r>
              <a:rPr lang="hu-HU" sz="3600" b="1" dirty="0" err="1">
                <a:cs typeface="Calibri"/>
              </a:rPr>
              <a:t>Stately</a:t>
            </a:r>
            <a:r>
              <a:rPr lang="hu-HU" sz="3600" b="1" dirty="0">
                <a:cs typeface="Calibri"/>
              </a:rPr>
              <a:t> </a:t>
            </a:r>
            <a:r>
              <a:rPr lang="hu-HU" sz="3600" b="1" dirty="0" err="1">
                <a:cs typeface="Calibri"/>
              </a:rPr>
              <a:t>provided</a:t>
            </a:r>
            <a:r>
              <a:rPr lang="hu-HU" sz="3600" b="1" dirty="0">
                <a:cs typeface="Calibri"/>
              </a:rPr>
              <a:t> </a:t>
            </a:r>
            <a:r>
              <a:rPr lang="hu-HU" sz="3600" b="1" dirty="0" err="1">
                <a:cs typeface="Calibri"/>
              </a:rPr>
              <a:t>scholarship</a:t>
            </a:r>
            <a:endParaRPr lang="hu-HU" sz="36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16221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CBA18C-DE04-40FF-878D-4501079D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5400" b="1" dirty="0">
                <a:solidFill>
                  <a:schemeClr val="accent5"/>
                </a:solidFill>
              </a:rPr>
              <a:t>'</a:t>
            </a:r>
            <a:r>
              <a:rPr lang="hu-HU" sz="5400" b="1" dirty="0" err="1">
                <a:solidFill>
                  <a:schemeClr val="accent5"/>
                </a:solidFill>
              </a:rPr>
              <a:t>Extras</a:t>
            </a:r>
            <a:r>
              <a:rPr lang="hu-HU" sz="5400" b="1" dirty="0">
                <a:solidFill>
                  <a:schemeClr val="accent5"/>
                </a:solidFill>
              </a:rPr>
              <a:t>'</a:t>
            </a:r>
            <a:br>
              <a:rPr lang="hu-HU" sz="5400" b="1" dirty="0">
                <a:solidFill>
                  <a:schemeClr val="accent5"/>
                </a:solidFill>
              </a:rPr>
            </a:br>
            <a:r>
              <a:rPr lang="hu-HU" sz="4000" b="1" i="1" dirty="0" err="1">
                <a:solidFill>
                  <a:srgbClr val="0070C0"/>
                </a:solidFill>
              </a:rPr>
              <a:t>on</a:t>
            </a:r>
            <a:r>
              <a:rPr lang="hu-HU" sz="4000" b="1" i="1" dirty="0">
                <a:solidFill>
                  <a:srgbClr val="0070C0"/>
                </a:solidFill>
              </a:rPr>
              <a:t> top of </a:t>
            </a:r>
            <a:r>
              <a:rPr lang="hu-HU" sz="4000" b="1" i="1" dirty="0" err="1">
                <a:solidFill>
                  <a:srgbClr val="0070C0"/>
                </a:solidFill>
              </a:rPr>
              <a:t>matura</a:t>
            </a:r>
            <a:r>
              <a:rPr lang="hu-HU" sz="4000" b="1" i="1" dirty="0">
                <a:solidFill>
                  <a:srgbClr val="0070C0"/>
                </a:solidFill>
              </a:rPr>
              <a:t> and </a:t>
            </a:r>
            <a:r>
              <a:rPr lang="hu-HU" sz="4000" b="1" i="1" dirty="0" err="1">
                <a:solidFill>
                  <a:srgbClr val="0070C0"/>
                </a:solidFill>
              </a:rPr>
              <a:t>the</a:t>
            </a:r>
            <a:r>
              <a:rPr lang="hu-HU" sz="4000" b="1" i="1" dirty="0">
                <a:solidFill>
                  <a:srgbClr val="0070C0"/>
                </a:solidFill>
              </a:rPr>
              <a:t> </a:t>
            </a:r>
            <a:r>
              <a:rPr lang="hu-HU" sz="4000" b="1" i="1" dirty="0" err="1">
                <a:solidFill>
                  <a:srgbClr val="0070C0"/>
                </a:solidFill>
              </a:rPr>
              <a:t>professional</a:t>
            </a:r>
            <a:r>
              <a:rPr lang="hu-HU" sz="4000" b="1" i="1" dirty="0">
                <a:solidFill>
                  <a:srgbClr val="0070C0"/>
                </a:solidFill>
              </a:rPr>
              <a:t> </a:t>
            </a:r>
            <a:r>
              <a:rPr lang="hu-HU" sz="4000" b="1" i="1" dirty="0" err="1">
                <a:solidFill>
                  <a:srgbClr val="0070C0"/>
                </a:solidFill>
              </a:rPr>
              <a:t>exam</a:t>
            </a:r>
            <a:endParaRPr lang="hu-HU" sz="5400" b="1" dirty="0" err="1">
              <a:solidFill>
                <a:srgbClr val="0070C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FC4AEB4-58F4-4FA8-8E0E-DA6572F8C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191" y="2141537"/>
            <a:ext cx="9854609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hu-HU" sz="3200" dirty="0"/>
              <a:t>3-week </a:t>
            </a:r>
            <a:r>
              <a:rPr lang="hu-HU" sz="3200" dirty="0" err="1"/>
              <a:t>professional</a:t>
            </a:r>
            <a:r>
              <a:rPr lang="hu-HU" sz="3200" dirty="0"/>
              <a:t> </a:t>
            </a:r>
            <a:r>
              <a:rPr lang="hu-HU" sz="3200" dirty="0" err="1"/>
              <a:t>trainings</a:t>
            </a:r>
            <a:r>
              <a:rPr lang="hu-HU" sz="3200" dirty="0"/>
              <a:t> </a:t>
            </a:r>
            <a:r>
              <a:rPr lang="hu-HU" sz="3200" dirty="0" err="1"/>
              <a:t>abroad</a:t>
            </a:r>
            <a:r>
              <a:rPr lang="hu-HU" sz="3200" dirty="0"/>
              <a:t> (Erasmus+: Milan, Barcelona, Várna, Kassa)</a:t>
            </a:r>
          </a:p>
          <a:p>
            <a:r>
              <a:rPr lang="hu-HU" sz="3200" dirty="0" err="1"/>
              <a:t>Foreign</a:t>
            </a:r>
            <a:r>
              <a:rPr lang="hu-HU" sz="3200" dirty="0"/>
              <a:t> </a:t>
            </a:r>
            <a:r>
              <a:rPr lang="hu-HU" sz="3200" dirty="0" err="1"/>
              <a:t>language</a:t>
            </a:r>
            <a:r>
              <a:rPr lang="hu-HU" sz="3200" dirty="0"/>
              <a:t> </a:t>
            </a:r>
            <a:r>
              <a:rPr lang="hu-HU" sz="3200" dirty="0" err="1"/>
              <a:t>courses</a:t>
            </a:r>
            <a:r>
              <a:rPr lang="hu-HU" sz="3200" dirty="0"/>
              <a:t> </a:t>
            </a:r>
            <a:r>
              <a:rPr lang="hu-HU" sz="3200" dirty="0" err="1"/>
              <a:t>abroad</a:t>
            </a:r>
            <a:r>
              <a:rPr lang="hu-HU" sz="3200" dirty="0"/>
              <a:t> (Tempus)</a:t>
            </a:r>
            <a:endParaRPr lang="hu-HU" sz="3200" dirty="0">
              <a:cs typeface="Calibri"/>
            </a:endParaRPr>
          </a:p>
          <a:p>
            <a:endParaRPr lang="hu-HU" sz="3200" dirty="0"/>
          </a:p>
          <a:p>
            <a:r>
              <a:rPr lang="hu-HU" sz="3200" dirty="0"/>
              <a:t>Preparation </a:t>
            </a:r>
            <a:r>
              <a:rPr lang="hu-HU" sz="3200" dirty="0" err="1"/>
              <a:t>for</a:t>
            </a:r>
            <a:r>
              <a:rPr lang="hu-HU" sz="3200" dirty="0"/>
              <a:t> </a:t>
            </a:r>
            <a:r>
              <a:rPr lang="hu-HU" sz="3200" dirty="0" err="1"/>
              <a:t>intermediate</a:t>
            </a:r>
            <a:r>
              <a:rPr lang="hu-HU" sz="3200" dirty="0"/>
              <a:t> / </a:t>
            </a:r>
            <a:r>
              <a:rPr lang="hu-HU" sz="3200" dirty="0" err="1"/>
              <a:t>upper-intermediate</a:t>
            </a:r>
            <a:r>
              <a:rPr lang="hu-HU" sz="3200" dirty="0"/>
              <a:t> </a:t>
            </a:r>
            <a:r>
              <a:rPr lang="hu-HU" sz="3200" dirty="0" err="1"/>
              <a:t>language</a:t>
            </a:r>
            <a:r>
              <a:rPr lang="hu-HU" sz="3200" dirty="0"/>
              <a:t> </a:t>
            </a:r>
            <a:r>
              <a:rPr lang="hu-HU" sz="3200" dirty="0" err="1"/>
              <a:t>exams</a:t>
            </a:r>
            <a:endParaRPr lang="hu-HU" sz="3200" dirty="0" err="1">
              <a:cs typeface="Calibri"/>
            </a:endParaRPr>
          </a:p>
          <a:p>
            <a:r>
              <a:rPr lang="hu-HU" sz="3200" dirty="0"/>
              <a:t>ECDL </a:t>
            </a:r>
            <a:r>
              <a:rPr lang="hu-HU" sz="3200" dirty="0" err="1"/>
              <a:t>courses</a:t>
            </a:r>
            <a:r>
              <a:rPr lang="hu-HU" sz="3200" dirty="0"/>
              <a:t> and </a:t>
            </a:r>
            <a:r>
              <a:rPr lang="hu-HU" sz="3200" dirty="0" err="1"/>
              <a:t>exam</a:t>
            </a:r>
            <a:r>
              <a:rPr lang="hu-HU" sz="3200" dirty="0"/>
              <a:t> (</a:t>
            </a:r>
            <a:r>
              <a:rPr lang="hu-HU" sz="3200" dirty="0" err="1"/>
              <a:t>not</a:t>
            </a:r>
            <a:r>
              <a:rPr lang="hu-HU" sz="3200" dirty="0"/>
              <a:t> </a:t>
            </a:r>
            <a:r>
              <a:rPr lang="hu-HU" sz="3200" dirty="0" err="1"/>
              <a:t>only</a:t>
            </a:r>
            <a:r>
              <a:rPr lang="hu-HU" sz="3200" dirty="0"/>
              <a:t> </a:t>
            </a:r>
            <a:r>
              <a:rPr lang="hu-HU" sz="3200" dirty="0" err="1"/>
              <a:t>for</a:t>
            </a:r>
            <a:r>
              <a:rPr lang="hu-HU" sz="3200" dirty="0"/>
              <a:t> </a:t>
            </a:r>
            <a:r>
              <a:rPr lang="hu-HU" sz="3200" dirty="0" err="1"/>
              <a:t>students</a:t>
            </a:r>
            <a:r>
              <a:rPr lang="hu-HU" sz="3200" dirty="0"/>
              <a:t> of IT)</a:t>
            </a:r>
            <a:endParaRPr lang="hu-HU" sz="3200" dirty="0">
              <a:cs typeface="Calibri"/>
            </a:endParaRPr>
          </a:p>
          <a:p>
            <a:endParaRPr lang="hu-HU" sz="3200" dirty="0"/>
          </a:p>
          <a:p>
            <a:r>
              <a:rPr lang="hu-HU" sz="3200" dirty="0" err="1">
                <a:cs typeface="Calibri"/>
              </a:rPr>
              <a:t>Participation</a:t>
            </a:r>
            <a:r>
              <a:rPr lang="hu-HU" sz="3200" dirty="0">
                <a:cs typeface="Calibri"/>
              </a:rPr>
              <a:t> in </a:t>
            </a:r>
            <a:r>
              <a:rPr lang="hu-HU" sz="3200" dirty="0" err="1">
                <a:cs typeface="Calibri"/>
              </a:rPr>
              <a:t>academic</a:t>
            </a:r>
            <a:r>
              <a:rPr lang="hu-HU" sz="3200" dirty="0">
                <a:cs typeface="Calibri"/>
              </a:rPr>
              <a:t> </a:t>
            </a:r>
            <a:r>
              <a:rPr lang="hu-HU" sz="3200" dirty="0" err="1">
                <a:cs typeface="Calibri"/>
              </a:rPr>
              <a:t>competitions</a:t>
            </a:r>
            <a:endParaRPr lang="hu-HU" sz="3200">
              <a:cs typeface="Calibri"/>
            </a:endParaRP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393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741C31-D7BC-4F81-97FA-4C911875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900" b="1" dirty="0">
                <a:solidFill>
                  <a:schemeClr val="accent5"/>
                </a:solidFill>
              </a:rPr>
              <a:t>'</a:t>
            </a:r>
            <a:r>
              <a:rPr lang="hu-HU" sz="4900" b="1" dirty="0" err="1">
                <a:solidFill>
                  <a:schemeClr val="accent5"/>
                </a:solidFill>
              </a:rPr>
              <a:t>Extras</a:t>
            </a:r>
            <a:r>
              <a:rPr lang="hu-HU" sz="4900" b="1" dirty="0">
                <a:solidFill>
                  <a:schemeClr val="accent5"/>
                </a:solidFill>
              </a:rPr>
              <a:t>'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28B02C3-CCBD-4A2F-B0AC-D59E160B9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275"/>
            <a:ext cx="10515600" cy="44846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hu-HU" dirty="0" err="1">
                <a:cs typeface="Calibri" panose="020F0502020204030204"/>
              </a:rPr>
              <a:t>Innovative</a:t>
            </a:r>
            <a:r>
              <a:rPr lang="hu-HU" dirty="0">
                <a:cs typeface="Calibri" panose="020F0502020204030204"/>
              </a:rPr>
              <a:t> and </a:t>
            </a:r>
            <a:r>
              <a:rPr lang="hu-HU" dirty="0" err="1">
                <a:cs typeface="Calibri" panose="020F0502020204030204"/>
              </a:rPr>
              <a:t>open-minded</a:t>
            </a:r>
            <a:r>
              <a:rPr lang="hu-HU" dirty="0">
                <a:cs typeface="Calibri" panose="020F0502020204030204"/>
              </a:rPr>
              <a:t> </a:t>
            </a:r>
            <a:r>
              <a:rPr lang="hu-HU" dirty="0" err="1">
                <a:cs typeface="Calibri" panose="020F0502020204030204"/>
              </a:rPr>
              <a:t>teacher</a:t>
            </a:r>
            <a:r>
              <a:rPr lang="hu-HU" dirty="0">
                <a:cs typeface="Calibri" panose="020F0502020204030204"/>
              </a:rPr>
              <a:t> </a:t>
            </a:r>
            <a:r>
              <a:rPr lang="hu-HU" dirty="0" err="1">
                <a:cs typeface="Calibri" panose="020F0502020204030204"/>
              </a:rPr>
              <a:t>community</a:t>
            </a:r>
          </a:p>
          <a:p>
            <a:pPr marL="457200" indent="-457200"/>
            <a:r>
              <a:rPr lang="hu-HU" dirty="0">
                <a:ea typeface="+mn-lt"/>
                <a:cs typeface="+mn-lt"/>
              </a:rPr>
              <a:t>International co-</a:t>
            </a:r>
            <a:r>
              <a:rPr lang="hu-HU" dirty="0" err="1">
                <a:ea typeface="+mn-lt"/>
                <a:cs typeface="+mn-lt"/>
              </a:rPr>
              <a:t>operation</a:t>
            </a:r>
            <a:r>
              <a:rPr lang="hu-HU" dirty="0">
                <a:ea typeface="+mn-lt"/>
                <a:cs typeface="+mn-lt"/>
              </a:rPr>
              <a:t>: </a:t>
            </a:r>
          </a:p>
          <a:p>
            <a:pPr marL="914400" lvl="1"/>
            <a:r>
              <a:rPr lang="hu-HU" dirty="0">
                <a:ea typeface="+mn-lt"/>
                <a:cs typeface="+mn-lt"/>
              </a:rPr>
              <a:t>REACTI-VET: </a:t>
            </a:r>
            <a:r>
              <a:rPr lang="hu-HU" dirty="0" err="1">
                <a:cs typeface="Calibri" panose="020F0502020204030204"/>
              </a:rPr>
              <a:t>Teachers</a:t>
            </a:r>
            <a:r>
              <a:rPr lang="hu-HU" dirty="0">
                <a:cs typeface="Calibri" panose="020F0502020204030204"/>
              </a:rPr>
              <a:t> </a:t>
            </a:r>
            <a:r>
              <a:rPr lang="hu-HU" dirty="0" err="1">
                <a:cs typeface="Calibri" panose="020F0502020204030204"/>
              </a:rPr>
              <a:t>for</a:t>
            </a:r>
            <a:r>
              <a:rPr lang="hu-HU" dirty="0">
                <a:cs typeface="Calibri" panose="020F0502020204030204"/>
              </a:rPr>
              <a:t> </a:t>
            </a:r>
            <a:r>
              <a:rPr lang="hu-HU" dirty="0" err="1">
                <a:cs typeface="Calibri" panose="020F0502020204030204"/>
              </a:rPr>
              <a:t>Reactive</a:t>
            </a:r>
            <a:r>
              <a:rPr lang="hu-HU" dirty="0">
                <a:cs typeface="Calibri" panose="020F0502020204030204"/>
              </a:rPr>
              <a:t> and </a:t>
            </a:r>
            <a:r>
              <a:rPr lang="hu-HU" dirty="0" err="1">
                <a:cs typeface="Calibri" panose="020F0502020204030204"/>
              </a:rPr>
              <a:t>Responsive</a:t>
            </a:r>
            <a:r>
              <a:rPr lang="hu-HU" dirty="0">
                <a:cs typeface="Calibri" panose="020F0502020204030204"/>
              </a:rPr>
              <a:t> </a:t>
            </a:r>
            <a:r>
              <a:rPr lang="hu-HU" dirty="0" err="1">
                <a:cs typeface="Calibri" panose="020F0502020204030204"/>
              </a:rPr>
              <a:t>Vocational</a:t>
            </a:r>
            <a:r>
              <a:rPr lang="hu-HU" dirty="0">
                <a:cs typeface="Calibri" panose="020F0502020204030204"/>
              </a:rPr>
              <a:t> Education</a:t>
            </a:r>
          </a:p>
          <a:p>
            <a:pPr lvl="1" indent="0">
              <a:buNone/>
            </a:pPr>
            <a:r>
              <a:rPr lang="hu-HU" dirty="0">
                <a:ea typeface="+mn-lt"/>
                <a:cs typeface="Calibri" panose="020F0502020204030204"/>
              </a:rPr>
              <a:t>The </a:t>
            </a:r>
            <a:r>
              <a:rPr lang="hu-HU" dirty="0" err="1">
                <a:ea typeface="+mn-lt"/>
                <a:cs typeface="Calibri" panose="020F0502020204030204"/>
              </a:rPr>
              <a:t>successful</a:t>
            </a:r>
            <a:r>
              <a:rPr lang="hu-HU" dirty="0">
                <a:ea typeface="+mn-lt"/>
                <a:cs typeface="Calibri" panose="020F0502020204030204"/>
              </a:rPr>
              <a:t> </a:t>
            </a:r>
            <a:r>
              <a:rPr lang="hu-HU" dirty="0" err="1">
                <a:ea typeface="+mn-lt"/>
                <a:cs typeface="Calibri" panose="020F0502020204030204"/>
              </a:rPr>
              <a:t>cooperation</a:t>
            </a:r>
            <a:r>
              <a:rPr lang="hu-HU" dirty="0">
                <a:ea typeface="+mn-lt"/>
                <a:cs typeface="Calibri" panose="020F0502020204030204"/>
              </a:rPr>
              <a:t> </a:t>
            </a:r>
            <a:r>
              <a:rPr lang="hu-HU" dirty="0" err="1">
                <a:ea typeface="+mn-lt"/>
                <a:cs typeface="Calibri" panose="020F0502020204030204"/>
              </a:rPr>
              <a:t>with</a:t>
            </a:r>
            <a:r>
              <a:rPr lang="hu-HU" dirty="0">
                <a:ea typeface="+mn-lt"/>
                <a:cs typeface="Calibri" panose="020F0502020204030204"/>
              </a:rPr>
              <a:t> </a:t>
            </a:r>
            <a:r>
              <a:rPr lang="hu-HU" dirty="0" err="1">
                <a:ea typeface="+mn-lt"/>
                <a:cs typeface="Calibri" panose="020F0502020204030204"/>
              </a:rPr>
              <a:t>the</a:t>
            </a:r>
            <a:r>
              <a:rPr lang="hu-HU" dirty="0">
                <a:ea typeface="+mn-lt"/>
                <a:cs typeface="Calibri" panose="020F0502020204030204"/>
              </a:rPr>
              <a:t> program </a:t>
            </a:r>
            <a:r>
              <a:rPr lang="hu-HU" dirty="0" err="1">
                <a:ea typeface="+mn-lt"/>
                <a:cs typeface="Calibri" panose="020F0502020204030204"/>
              </a:rPr>
              <a:t>coordinator</a:t>
            </a:r>
            <a:r>
              <a:rPr lang="hu-HU" dirty="0">
                <a:ea typeface="+mn-lt"/>
                <a:cs typeface="Calibri" panose="020F0502020204030204"/>
              </a:rPr>
              <a:t> and </a:t>
            </a:r>
            <a:r>
              <a:rPr lang="hu-HU" dirty="0" err="1">
                <a:ea typeface="+mn-lt"/>
                <a:cs typeface="Calibri" panose="020F0502020204030204"/>
              </a:rPr>
              <a:t>the</a:t>
            </a:r>
            <a:r>
              <a:rPr lang="hu-HU" dirty="0">
                <a:ea typeface="+mn-lt"/>
                <a:cs typeface="Calibri" panose="020F0502020204030204"/>
              </a:rPr>
              <a:t> </a:t>
            </a:r>
            <a:r>
              <a:rPr lang="hu-HU" dirty="0" err="1">
                <a:ea typeface="+mn-lt"/>
                <a:cs typeface="Calibri" panose="020F0502020204030204"/>
              </a:rPr>
              <a:t>experience</a:t>
            </a:r>
            <a:r>
              <a:rPr lang="hu-HU" dirty="0">
                <a:ea typeface="+mn-lt"/>
                <a:cs typeface="Calibri" panose="020F0502020204030204"/>
              </a:rPr>
              <a:t> </a:t>
            </a:r>
            <a:r>
              <a:rPr lang="hu-HU" dirty="0" err="1">
                <a:ea typeface="+mn-lt"/>
                <a:cs typeface="Calibri" panose="020F0502020204030204"/>
              </a:rPr>
              <a:t>gained</a:t>
            </a:r>
            <a:r>
              <a:rPr lang="hu-HU" dirty="0">
                <a:ea typeface="+mn-lt"/>
                <a:cs typeface="Calibri" panose="020F0502020204030204"/>
              </a:rPr>
              <a:t> </a:t>
            </a:r>
            <a:r>
              <a:rPr lang="hu-HU" dirty="0" err="1">
                <a:ea typeface="+mn-lt"/>
                <a:cs typeface="Calibri" panose="020F0502020204030204"/>
              </a:rPr>
              <a:t>will</a:t>
            </a:r>
            <a:r>
              <a:rPr lang="hu-HU" dirty="0">
                <a:ea typeface="+mn-lt"/>
                <a:cs typeface="Calibri" panose="020F0502020204030204"/>
              </a:rPr>
              <a:t> </a:t>
            </a:r>
            <a:r>
              <a:rPr lang="hu-HU" dirty="0" err="1">
                <a:ea typeface="+mn-lt"/>
                <a:cs typeface="Calibri" panose="020F0502020204030204"/>
              </a:rPr>
              <a:t>help</a:t>
            </a:r>
            <a:r>
              <a:rPr lang="hu-HU" dirty="0">
                <a:ea typeface="+mn-lt"/>
                <a:cs typeface="Calibri" panose="020F0502020204030204"/>
              </a:rPr>
              <a:t> </a:t>
            </a:r>
            <a:r>
              <a:rPr lang="hu-HU" dirty="0" err="1">
                <a:ea typeface="+mn-lt"/>
                <a:cs typeface="Calibri" panose="020F0502020204030204"/>
              </a:rPr>
              <a:t>us</a:t>
            </a:r>
            <a:r>
              <a:rPr lang="hu-HU" dirty="0">
                <a:ea typeface="+mn-lt"/>
                <a:cs typeface="Calibri" panose="020F0502020204030204"/>
              </a:rPr>
              <a:t> in </a:t>
            </a:r>
            <a:r>
              <a:rPr lang="hu-HU" dirty="0" err="1">
                <a:ea typeface="+mn-lt"/>
                <a:cs typeface="Calibri" panose="020F0502020204030204"/>
              </a:rPr>
              <a:t>tjis</a:t>
            </a:r>
            <a:r>
              <a:rPr lang="hu-HU" dirty="0">
                <a:ea typeface="+mn-lt"/>
                <a:cs typeface="Calibri" panose="020F0502020204030204"/>
              </a:rPr>
              <a:t> </a:t>
            </a:r>
            <a:r>
              <a:rPr lang="hu-HU" dirty="0" err="1">
                <a:ea typeface="+mn-lt"/>
                <a:cs typeface="Calibri" panose="020F0502020204030204"/>
              </a:rPr>
              <a:t>new</a:t>
            </a:r>
            <a:r>
              <a:rPr lang="hu-HU" dirty="0">
                <a:ea typeface="+mn-lt"/>
                <a:cs typeface="Calibri" panose="020F0502020204030204"/>
              </a:rPr>
              <a:t> project. </a:t>
            </a:r>
            <a:r>
              <a:rPr lang="hu-HU" dirty="0">
                <a:ea typeface="+mn-lt"/>
                <a:cs typeface="+mn-lt"/>
              </a:rPr>
              <a:t>  (</a:t>
            </a:r>
            <a:r>
              <a:rPr lang="hu-HU" dirty="0">
                <a:cs typeface="Calibri" panose="020F0502020204030204"/>
              </a:rPr>
              <a:t>Erasmus+ KA2, </a:t>
            </a:r>
            <a:r>
              <a:rPr lang="hu-HU" dirty="0" err="1">
                <a:cs typeface="Calibri" panose="020F0502020204030204"/>
              </a:rPr>
              <a:t>strategic</a:t>
            </a:r>
            <a:r>
              <a:rPr lang="hu-HU" dirty="0">
                <a:cs typeface="Calibri" panose="020F0502020204030204"/>
              </a:rPr>
              <a:t> </a:t>
            </a:r>
            <a:r>
              <a:rPr lang="hu-HU" dirty="0" err="1">
                <a:cs typeface="Calibri" panose="020F0502020204030204"/>
              </a:rPr>
              <a:t>partnership</a:t>
            </a:r>
            <a:r>
              <a:rPr lang="hu-HU" dirty="0">
                <a:cs typeface="Calibri" panose="020F0502020204030204"/>
              </a:rPr>
              <a:t>, 4 </a:t>
            </a:r>
            <a:r>
              <a:rPr lang="hu-HU" dirty="0" err="1">
                <a:cs typeface="Calibri" panose="020F0502020204030204"/>
              </a:rPr>
              <a:t>participating</a:t>
            </a:r>
            <a:r>
              <a:rPr lang="hu-HU" dirty="0">
                <a:cs typeface="Calibri" panose="020F0502020204030204"/>
              </a:rPr>
              <a:t>  </a:t>
            </a:r>
            <a:r>
              <a:rPr lang="hu-HU" dirty="0" err="1">
                <a:cs typeface="Calibri" panose="020F0502020204030204"/>
              </a:rPr>
              <a:t>countries</a:t>
            </a:r>
            <a:r>
              <a:rPr lang="hu-HU" dirty="0">
                <a:cs typeface="Calibri" panose="020F0502020204030204"/>
              </a:rPr>
              <a:t>: HU, IT, UK, EE) </a:t>
            </a:r>
            <a:endParaRPr lang="hu-HU" dirty="0">
              <a:ea typeface="+mn-lt"/>
              <a:cs typeface="+mn-lt"/>
            </a:endParaRPr>
          </a:p>
          <a:p>
            <a:pPr marL="457200" indent="-457200"/>
            <a:r>
              <a:rPr lang="hu-HU" dirty="0" err="1">
                <a:cs typeface="Calibri"/>
              </a:rPr>
              <a:t>Teacher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experience</a:t>
            </a:r>
            <a:r>
              <a:rPr lang="hu-HU" dirty="0">
                <a:cs typeface="Calibri"/>
              </a:rPr>
              <a:t> in </a:t>
            </a:r>
            <a:r>
              <a:rPr lang="hu-HU" dirty="0" err="1">
                <a:cs typeface="Calibri"/>
              </a:rPr>
              <a:t>national</a:t>
            </a:r>
            <a:r>
              <a:rPr lang="hu-HU" dirty="0">
                <a:cs typeface="Calibri"/>
              </a:rPr>
              <a:t> curriculum- </a:t>
            </a:r>
            <a:r>
              <a:rPr lang="hu-HU" dirty="0" err="1">
                <a:cs typeface="Calibri"/>
              </a:rPr>
              <a:t>development</a:t>
            </a:r>
            <a:r>
              <a:rPr lang="hu-HU" dirty="0">
                <a:cs typeface="Calibri"/>
              </a:rPr>
              <a:t>, </a:t>
            </a:r>
            <a:r>
              <a:rPr lang="hu-HU" dirty="0" err="1">
                <a:cs typeface="Calibri"/>
              </a:rPr>
              <a:t>course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material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development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programs</a:t>
            </a:r>
            <a:r>
              <a:rPr lang="hu-HU" dirty="0">
                <a:cs typeface="Calibri"/>
              </a:rPr>
              <a:t> (IT, </a:t>
            </a:r>
            <a:r>
              <a:rPr lang="hu-HU" dirty="0" err="1">
                <a:cs typeface="Calibri"/>
              </a:rPr>
              <a:t>healthcare</a:t>
            </a:r>
            <a:r>
              <a:rPr lang="hu-HU" dirty="0">
                <a:cs typeface="Calibri"/>
              </a:rPr>
              <a:t>, </a:t>
            </a:r>
            <a:r>
              <a:rPr lang="hu-HU" dirty="0" err="1">
                <a:cs typeface="Calibri"/>
              </a:rPr>
              <a:t>other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professional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fields</a:t>
            </a:r>
            <a:r>
              <a:rPr lang="hu-HU" dirty="0">
                <a:cs typeface="Calibri"/>
              </a:rPr>
              <a:t>)</a:t>
            </a:r>
          </a:p>
          <a:p>
            <a:pPr marL="457200" indent="-457200"/>
            <a:r>
              <a:rPr lang="hu-HU" dirty="0" err="1">
                <a:cs typeface="Calibri"/>
              </a:rPr>
              <a:t>Short-term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aim</a:t>
            </a:r>
            <a:r>
              <a:rPr lang="hu-HU" dirty="0">
                <a:cs typeface="Calibri"/>
              </a:rPr>
              <a:t>: </a:t>
            </a:r>
            <a:r>
              <a:rPr lang="hu-HU" dirty="0" err="1">
                <a:cs typeface="Calibri"/>
              </a:rPr>
              <a:t>to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become</a:t>
            </a:r>
            <a:r>
              <a:rPr lang="hu-HU" dirty="0">
                <a:cs typeface="Calibri"/>
              </a:rPr>
              <a:t> a </a:t>
            </a:r>
            <a:r>
              <a:rPr lang="hu-HU" dirty="0" err="1">
                <a:cs typeface="Calibri"/>
              </a:rPr>
              <a:t>national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talent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point</a:t>
            </a:r>
          </a:p>
          <a:p>
            <a:pPr marL="457200" indent="-457200"/>
            <a:endParaRPr lang="hu-HU" dirty="0">
              <a:cs typeface="Calibri"/>
            </a:endParaRPr>
          </a:p>
          <a:p>
            <a:pPr marL="457200" indent="-457200"/>
            <a:endParaRPr lang="hu-H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2577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56058367fa1d06a351617115eeac373d2ca1c3e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1786EE272D80843BA698AC46638BAA9" ma:contentTypeVersion="5" ma:contentTypeDescription="Új dokumentum létrehozása." ma:contentTypeScope="" ma:versionID="1129767ea7b6806601c0e7d566a1d5a6">
  <xsd:schema xmlns:xsd="http://www.w3.org/2001/XMLSchema" xmlns:xs="http://www.w3.org/2001/XMLSchema" xmlns:p="http://schemas.microsoft.com/office/2006/metadata/properties" xmlns:ns2="f3fb774c-594b-404c-aacf-c1611e106c0c" targetNamespace="http://schemas.microsoft.com/office/2006/metadata/properties" ma:root="true" ma:fieldsID="a628732ea5648b54911b049a2eebdd67" ns2:_="">
    <xsd:import namespace="f3fb774c-594b-404c-aacf-c1611e106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b774c-594b-404c-aacf-c1611e106c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9BE7B7-2DB8-4FB4-8169-2C15BAC5E6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fb774c-594b-404c-aacf-c1611e106c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FA6AC1-A6B2-4ED5-A311-0B94A01D51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7F9D85-39EA-48D2-85A8-5D30BAAC6433}">
  <ds:schemaRefs>
    <ds:schemaRef ds:uri="http://schemas.microsoft.com/office/2006/documentManagement/types"/>
    <ds:schemaRef ds:uri="http://purl.org/dc/elements/1.1/"/>
    <ds:schemaRef ds:uri="f3fb774c-594b-404c-aacf-c1611e106c0c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496</Words>
  <Application>Microsoft Macintosh PowerPoint</Application>
  <PresentationFormat>Widescreen</PresentationFormat>
  <Paragraphs>101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Roboto Slab</vt:lpstr>
      <vt:lpstr>Office-téma</vt:lpstr>
      <vt:lpstr>      PREMONSTRATENSIAN VOCATIONAL GRAMMARSCHOOL,  TECHNICAL SCHOOL AND DORMITORY </vt:lpstr>
      <vt:lpstr>Funding/controlling body</vt:lpstr>
      <vt:lpstr>Education</vt:lpstr>
      <vt:lpstr>Training routes in Hungary</vt:lpstr>
      <vt:lpstr>Our school</vt:lpstr>
      <vt:lpstr>Premontrei, Keszthely</vt:lpstr>
      <vt:lpstr>Why us?</vt:lpstr>
      <vt:lpstr>'Extras' on top of matura and the professional exam</vt:lpstr>
      <vt:lpstr>'Extras'</vt:lpstr>
      <vt:lpstr>IT - infrastructure</vt:lpstr>
      <vt:lpstr>IT – infrastructure / Computer labs</vt:lpstr>
      <vt:lpstr>IT – human resources</vt:lpstr>
      <vt:lpstr>Moodle</vt:lpstr>
      <vt:lpstr>PowerPoint Presentation</vt:lpstr>
      <vt:lpstr>Facebook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Premontrei Szakgimnázium, Szakközépiskola és Kollégium</dc:title>
  <dc:creator>Balogh Csaba</dc:creator>
  <cp:lastModifiedBy>Kft. Prompt-H</cp:lastModifiedBy>
  <cp:revision>425</cp:revision>
  <dcterms:created xsi:type="dcterms:W3CDTF">2017-10-06T19:08:55Z</dcterms:created>
  <dcterms:modified xsi:type="dcterms:W3CDTF">2021-12-01T15:37:09Z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0x010100A1786EE272D80843BA698AC46638BAA9</vt:lpwstr>
  </property>
</Properties>
</file>